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6" r:id="rId1"/>
    <p:sldMasterId id="2147483777" r:id="rId2"/>
  </p:sldMasterIdLst>
  <p:notesMasterIdLst>
    <p:notesMasterId r:id="rId8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Lst>
  <p:sldSz cx="9144000" cy="5143500" type="screen16x9"/>
  <p:notesSz cx="6858000" cy="9144000"/>
  <p:embeddedFontLst>
    <p:embeddedFont>
      <p:font typeface="Helvetica Neue" panose="02000503000000020004" pitchFamily="2" charset="0"/>
      <p:regular r:id="rId86"/>
      <p:bold r:id="rId87"/>
      <p:italic r:id="rId88"/>
      <p:boldItalic r:id="rId89"/>
    </p:embeddedFont>
    <p:embeddedFont>
      <p:font typeface="Source Code Pro" panose="020B0509030403020204" pitchFamily="49"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ED4064-4EFE-484E-9608-188713661363}" v="2" dt="2019-10-22T17:05:07.385"/>
  </p1510:revLst>
</p1510:revInfo>
</file>

<file path=ppt/tableStyles.xml><?xml version="1.0" encoding="utf-8"?>
<a:tblStyleLst xmlns:a="http://schemas.openxmlformats.org/drawingml/2006/main" def="{A0352325-3F05-4B28-8067-6674211ACAE4}">
  <a:tblStyle styleId="{A0352325-3F05-4B28-8067-6674211ACA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9"/>
    <p:restoredTop sz="94710"/>
  </p:normalViewPr>
  <p:slideViewPr>
    <p:cSldViewPr snapToGrid="0" snapToObjects="1">
      <p:cViewPr varScale="1">
        <p:scale>
          <a:sx n="194" d="100"/>
          <a:sy n="194" d="100"/>
        </p:scale>
        <p:origin x="1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font" Target="fonts/font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font" Target="fonts/font5.fntdata"/><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1.fntdata"/><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2.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8.fntdata"/><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Stanislav" userId="50b1e38e530dc201" providerId="LiveId" clId="{84ED4064-4EFE-484E-9608-188713661363}"/>
    <pc:docChg chg="modSld">
      <pc:chgData name="Mark Stanislav" userId="50b1e38e530dc201" providerId="LiveId" clId="{84ED4064-4EFE-484E-9608-188713661363}" dt="2019-10-22T17:09:27.702" v="13" actId="14100"/>
      <pc:docMkLst>
        <pc:docMk/>
      </pc:docMkLst>
      <pc:sldChg chg="modSp">
        <pc:chgData name="Mark Stanislav" userId="50b1e38e530dc201" providerId="LiveId" clId="{84ED4064-4EFE-484E-9608-188713661363}" dt="2019-10-22T15:44:37.325" v="0" actId="14100"/>
        <pc:sldMkLst>
          <pc:docMk/>
          <pc:sldMk cId="0" sldId="257"/>
        </pc:sldMkLst>
        <pc:spChg chg="mod">
          <ac:chgData name="Mark Stanislav" userId="50b1e38e530dc201" providerId="LiveId" clId="{84ED4064-4EFE-484E-9608-188713661363}" dt="2019-10-22T15:44:37.325" v="0" actId="14100"/>
          <ac:spMkLst>
            <pc:docMk/>
            <pc:sldMk cId="0" sldId="257"/>
            <ac:spMk id="898" creationId="{00000000-0000-0000-0000-000000000000}"/>
          </ac:spMkLst>
        </pc:spChg>
      </pc:sldChg>
      <pc:sldChg chg="modSp">
        <pc:chgData name="Mark Stanislav" userId="50b1e38e530dc201" providerId="LiveId" clId="{84ED4064-4EFE-484E-9608-188713661363}" dt="2019-10-22T15:44:44.901" v="1" actId="14100"/>
        <pc:sldMkLst>
          <pc:docMk/>
          <pc:sldMk cId="0" sldId="258"/>
        </pc:sldMkLst>
        <pc:spChg chg="mod">
          <ac:chgData name="Mark Stanislav" userId="50b1e38e530dc201" providerId="LiveId" clId="{84ED4064-4EFE-484E-9608-188713661363}" dt="2019-10-22T15:44:44.901" v="1" actId="14100"/>
          <ac:spMkLst>
            <pc:docMk/>
            <pc:sldMk cId="0" sldId="258"/>
            <ac:spMk id="905" creationId="{00000000-0000-0000-0000-000000000000}"/>
          </ac:spMkLst>
        </pc:spChg>
      </pc:sldChg>
      <pc:sldChg chg="modSp">
        <pc:chgData name="Mark Stanislav" userId="50b1e38e530dc201" providerId="LiveId" clId="{84ED4064-4EFE-484E-9608-188713661363}" dt="2019-10-22T17:04:57.363" v="2" actId="14100"/>
        <pc:sldMkLst>
          <pc:docMk/>
          <pc:sldMk cId="0" sldId="262"/>
        </pc:sldMkLst>
        <pc:spChg chg="mod">
          <ac:chgData name="Mark Stanislav" userId="50b1e38e530dc201" providerId="LiveId" clId="{84ED4064-4EFE-484E-9608-188713661363}" dt="2019-10-22T17:04:57.363" v="2" actId="14100"/>
          <ac:spMkLst>
            <pc:docMk/>
            <pc:sldMk cId="0" sldId="262"/>
            <ac:spMk id="933" creationId="{00000000-0000-0000-0000-000000000000}"/>
          </ac:spMkLst>
        </pc:spChg>
      </pc:sldChg>
      <pc:sldChg chg="modSp">
        <pc:chgData name="Mark Stanislav" userId="50b1e38e530dc201" providerId="LiveId" clId="{84ED4064-4EFE-484E-9608-188713661363}" dt="2019-10-22T17:05:06.540" v="3" actId="14100"/>
        <pc:sldMkLst>
          <pc:docMk/>
          <pc:sldMk cId="0" sldId="263"/>
        </pc:sldMkLst>
        <pc:spChg chg="mod">
          <ac:chgData name="Mark Stanislav" userId="50b1e38e530dc201" providerId="LiveId" clId="{84ED4064-4EFE-484E-9608-188713661363}" dt="2019-10-22T17:05:06.540" v="3" actId="14100"/>
          <ac:spMkLst>
            <pc:docMk/>
            <pc:sldMk cId="0" sldId="263"/>
            <ac:spMk id="940" creationId="{00000000-0000-0000-0000-000000000000}"/>
          </ac:spMkLst>
        </pc:spChg>
      </pc:sldChg>
      <pc:sldChg chg="modSp">
        <pc:chgData name="Mark Stanislav" userId="50b1e38e530dc201" providerId="LiveId" clId="{84ED4064-4EFE-484E-9608-188713661363}" dt="2019-10-22T17:05:20.485" v="4" actId="14100"/>
        <pc:sldMkLst>
          <pc:docMk/>
          <pc:sldMk cId="0" sldId="265"/>
        </pc:sldMkLst>
        <pc:spChg chg="mod">
          <ac:chgData name="Mark Stanislav" userId="50b1e38e530dc201" providerId="LiveId" clId="{84ED4064-4EFE-484E-9608-188713661363}" dt="2019-10-22T17:05:20.485" v="4" actId="14100"/>
          <ac:spMkLst>
            <pc:docMk/>
            <pc:sldMk cId="0" sldId="265"/>
            <ac:spMk id="954" creationId="{00000000-0000-0000-0000-000000000000}"/>
          </ac:spMkLst>
        </pc:spChg>
      </pc:sldChg>
      <pc:sldChg chg="modSp">
        <pc:chgData name="Mark Stanislav" userId="50b1e38e530dc201" providerId="LiveId" clId="{84ED4064-4EFE-484E-9608-188713661363}" dt="2019-10-22T17:07:42.778" v="5" actId="14100"/>
        <pc:sldMkLst>
          <pc:docMk/>
          <pc:sldMk cId="0" sldId="272"/>
        </pc:sldMkLst>
        <pc:spChg chg="mod">
          <ac:chgData name="Mark Stanislav" userId="50b1e38e530dc201" providerId="LiveId" clId="{84ED4064-4EFE-484E-9608-188713661363}" dt="2019-10-22T17:07:42.778" v="5" actId="14100"/>
          <ac:spMkLst>
            <pc:docMk/>
            <pc:sldMk cId="0" sldId="272"/>
            <ac:spMk id="996" creationId="{00000000-0000-0000-0000-000000000000}"/>
          </ac:spMkLst>
        </pc:spChg>
      </pc:sldChg>
      <pc:sldChg chg="modSp">
        <pc:chgData name="Mark Stanislav" userId="50b1e38e530dc201" providerId="LiveId" clId="{84ED4064-4EFE-484E-9608-188713661363}" dt="2019-10-22T17:07:54.567" v="8" actId="1076"/>
        <pc:sldMkLst>
          <pc:docMk/>
          <pc:sldMk cId="0" sldId="274"/>
        </pc:sldMkLst>
        <pc:spChg chg="mod">
          <ac:chgData name="Mark Stanislav" userId="50b1e38e530dc201" providerId="LiveId" clId="{84ED4064-4EFE-484E-9608-188713661363}" dt="2019-10-22T17:07:50.569" v="6" actId="14100"/>
          <ac:spMkLst>
            <pc:docMk/>
            <pc:sldMk cId="0" sldId="274"/>
            <ac:spMk id="1008" creationId="{00000000-0000-0000-0000-000000000000}"/>
          </ac:spMkLst>
        </pc:spChg>
        <pc:picChg chg="mod">
          <ac:chgData name="Mark Stanislav" userId="50b1e38e530dc201" providerId="LiveId" clId="{84ED4064-4EFE-484E-9608-188713661363}" dt="2019-10-22T17:07:54.567" v="8" actId="1076"/>
          <ac:picMkLst>
            <pc:docMk/>
            <pc:sldMk cId="0" sldId="274"/>
            <ac:picMk id="1009" creationId="{00000000-0000-0000-0000-000000000000}"/>
          </ac:picMkLst>
        </pc:picChg>
      </pc:sldChg>
      <pc:sldChg chg="modSp">
        <pc:chgData name="Mark Stanislav" userId="50b1e38e530dc201" providerId="LiveId" clId="{84ED4064-4EFE-484E-9608-188713661363}" dt="2019-10-22T17:08:10.830" v="10" actId="14100"/>
        <pc:sldMkLst>
          <pc:docMk/>
          <pc:sldMk cId="0" sldId="275"/>
        </pc:sldMkLst>
        <pc:spChg chg="mod">
          <ac:chgData name="Mark Stanislav" userId="50b1e38e530dc201" providerId="LiveId" clId="{84ED4064-4EFE-484E-9608-188713661363}" dt="2019-10-22T17:08:10.830" v="10" actId="14100"/>
          <ac:spMkLst>
            <pc:docMk/>
            <pc:sldMk cId="0" sldId="275"/>
            <ac:spMk id="1015" creationId="{00000000-0000-0000-0000-000000000000}"/>
          </ac:spMkLst>
        </pc:spChg>
      </pc:sldChg>
      <pc:sldChg chg="modSp">
        <pc:chgData name="Mark Stanislav" userId="50b1e38e530dc201" providerId="LiveId" clId="{84ED4064-4EFE-484E-9608-188713661363}" dt="2019-10-22T17:09:00.375" v="12" actId="20577"/>
        <pc:sldMkLst>
          <pc:docMk/>
          <pc:sldMk cId="0" sldId="285"/>
        </pc:sldMkLst>
        <pc:spChg chg="mod">
          <ac:chgData name="Mark Stanislav" userId="50b1e38e530dc201" providerId="LiveId" clId="{84ED4064-4EFE-484E-9608-188713661363}" dt="2019-10-22T17:09:00.375" v="12" actId="20577"/>
          <ac:spMkLst>
            <pc:docMk/>
            <pc:sldMk cId="0" sldId="285"/>
            <ac:spMk id="1082" creationId="{00000000-0000-0000-0000-000000000000}"/>
          </ac:spMkLst>
        </pc:spChg>
      </pc:sldChg>
      <pc:sldChg chg="modSp">
        <pc:chgData name="Mark Stanislav" userId="50b1e38e530dc201" providerId="LiveId" clId="{84ED4064-4EFE-484E-9608-188713661363}" dt="2019-10-22T17:09:27.702" v="13" actId="14100"/>
        <pc:sldMkLst>
          <pc:docMk/>
          <pc:sldMk cId="0" sldId="310"/>
        </pc:sldMkLst>
        <pc:spChg chg="mod">
          <ac:chgData name="Mark Stanislav" userId="50b1e38e530dc201" providerId="LiveId" clId="{84ED4064-4EFE-484E-9608-188713661363}" dt="2019-10-22T17:09:27.702" v="13" actId="14100"/>
          <ac:spMkLst>
            <pc:docMk/>
            <pc:sldMk cId="0" sldId="310"/>
            <ac:spMk id="124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705c94ca2b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705c94ca2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c453d981a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c453d981a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f949f516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f949f516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e3bbbca71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e3bbbca7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5f949f516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5f949f516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4e3bbbca71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4e3bbbca71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4e3bbbca71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4e3bbbca71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4e3bbbca71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4e3bbbca71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c453d981a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c453d981a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beb268a0d_2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beb268a0d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4e3bbbca71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4e3bbbca71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705c94ca2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705c94ca2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c01410f8b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c01410f8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4e3bbbca71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4e3bbbca71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4e3bbbca71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4e3bbbca71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5648941cce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5648941cc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c01410f8b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2c01410f8b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5f949f516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5f949f516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5f949f516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5f949f516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5f949f5161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5f949f516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2c453d981a_2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2c453d981a_2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c453d981a_2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c453d981a_2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705c94ca2b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705c94ca2b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e3bbbca71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e3bbbca71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2c453d981a_2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2c453d981a_2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4e3bbbca71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4e3bbbca71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4c9623610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4c962361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4c9623610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4c9623610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4e3bbbca71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4e3bbbca71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4e3bbbca71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4e3bbbca71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5f949f5161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5f949f516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5f949f5161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5f949f516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4e3bbbca71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4e3bbbca71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5f883921a9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5f883921a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4e3bbbca71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4e3bbbca71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4e3bbbca71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4e3bbbca71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e3bbbca71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4e3bbbca7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4e3bbbca71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4e3bbbca71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4e3bbbca71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4e3bbbca7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beb268a0d_2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beb268a0d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4e5ea916d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4e5ea916d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4e3bbbca71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4e3bbbca71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4e3bbbca71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4e3bbbca71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4e3bbbca71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4e3bbbca71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705c94ca2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705c94ca2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4e3bbbca71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4e3bbbca71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4c9623610d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4c9623610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4e3bbbca71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4e3bbbca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4e3bbbca71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4e3bbbca7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4e3bbbca71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4e3bbbca71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4e3bbbca7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4e3bbbca7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4e3bbbca71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4e3bbbca7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4e3bbbca71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4e3bbbca71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4e3bbbca71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4e3bbbc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4e3bbbca71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4e3bbbca71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5f883921a9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5f883921a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2beb268a0d_2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2beb268a0d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beb268a0d_2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2beb268a0d_2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4e3bbbca71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4e3bbbca71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e3bbbca71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4e3bbbca71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4e3bbbca71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4e3bbbca71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2beb268a0d_2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2beb268a0d_2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4e3bbbca7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4e3bbbca7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4e3bbbca71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4e3bbbca71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4e3bbbca71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4e3bbbca71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4e3bbbca71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4e3bbbca71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5f883921a9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5f883921a9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4e3bbbca71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4e3bbbca71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4e3bbbca71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4e3bbbca71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648941cce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648941cc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5648941cce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5648941cc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5648941cce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5648941cc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5648941cce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5648941cc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648941cce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648941cc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5648941cce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5648941cc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5648941cc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5648941cc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5648941cce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5648941cce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5f883921a9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5f883921a9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5648941cce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5648941cce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5648941cce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5648941cc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1de39d326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1de39d326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f949f51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5f949f51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20.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1 - Title (computer)"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1800" y="442100"/>
            <a:ext cx="4860300" cy="23685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4075" y="2838325"/>
            <a:ext cx="3121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1" name="Google Shape;11;p2" descr="duo green mark.png"/>
          <p:cNvPicPr preferRelativeResize="0"/>
          <p:nvPr/>
        </p:nvPicPr>
        <p:blipFill>
          <a:blip r:embed="rId2">
            <a:alphaModFix/>
          </a:blip>
          <a:stretch>
            <a:fillRect/>
          </a:stretch>
        </p:blipFill>
        <p:spPr>
          <a:xfrm>
            <a:off x="397825" y="4163475"/>
            <a:ext cx="1533925" cy="499750"/>
          </a:xfrm>
          <a:prstGeom prst="rect">
            <a:avLst/>
          </a:prstGeom>
          <a:noFill/>
          <a:ln>
            <a:noFill/>
          </a:ln>
        </p:spPr>
      </p:pic>
      <p:pic>
        <p:nvPicPr>
          <p:cNvPr id="12" name="Google Shape;12;p2"/>
          <p:cNvPicPr preferRelativeResize="0"/>
          <p:nvPr/>
        </p:nvPicPr>
        <p:blipFill>
          <a:blip r:embed="rId3">
            <a:alphaModFix/>
          </a:blip>
          <a:stretch>
            <a:fillRect/>
          </a:stretch>
        </p:blipFill>
        <p:spPr>
          <a:xfrm rot="-837602">
            <a:off x="3837495" y="-627447"/>
            <a:ext cx="7019338" cy="7522544"/>
          </a:xfrm>
          <a:prstGeom prst="rect">
            <a:avLst/>
          </a:prstGeom>
          <a:noFill/>
          <a:ln>
            <a:noFill/>
          </a:ln>
        </p:spPr>
      </p:pic>
      <p:sp>
        <p:nvSpPr>
          <p:cNvPr id="13" name="Google Shape;13;p2"/>
          <p:cNvSpPr txBox="1"/>
          <p:nvPr/>
        </p:nvSpPr>
        <p:spPr>
          <a:xfrm>
            <a:off x="294075" y="4878650"/>
            <a:ext cx="88500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4" name="Google Shape;14;p2"/>
          <p:cNvPicPr preferRelativeResize="0"/>
          <p:nvPr/>
        </p:nvPicPr>
        <p:blipFill>
          <a:blip r:embed="rId4">
            <a:alphaModFix/>
          </a:blip>
          <a:stretch>
            <a:fillRect/>
          </a:stretch>
        </p:blipFill>
        <p:spPr>
          <a:xfrm>
            <a:off x="2192000" y="4424674"/>
            <a:ext cx="1320700" cy="2385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2 - Body with bullets/pattern">
  <p:cSld name="SECTION_HEADER_3">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9" name="Google Shape;59;p11"/>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1"/>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61" name="Google Shape;61;p11"/>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62" name="Google Shape;62;p11"/>
          <p:cNvSpPr/>
          <p:nvPr/>
        </p:nvSpPr>
        <p:spPr>
          <a:xfrm>
            <a:off x="8317850" y="828675"/>
            <a:ext cx="1987200" cy="19872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3555850" y="828677"/>
            <a:ext cx="3878700" cy="3878700"/>
          </a:xfrm>
          <a:prstGeom prst="ellipse">
            <a:avLst/>
          </a:prstGeom>
          <a:noFill/>
          <a:ln w="1143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txBox="1"/>
          <p:nvPr/>
        </p:nvSpPr>
        <p:spPr>
          <a:xfrm>
            <a:off x="322850" y="4878650"/>
            <a:ext cx="88212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65" name="Google Shape;65;p11"/>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E5 - Numbers (2 large, title)">
  <p:cSld name="BIG_NUMBER_1_1_1">
    <p:bg>
      <p:bgPr>
        <a:solidFill>
          <a:srgbClr val="363F44"/>
        </a:solidFill>
        <a:effectLst/>
      </p:bgPr>
    </p:bg>
    <p:spTree>
      <p:nvGrpSpPr>
        <p:cNvPr id="1" name="Shape 670"/>
        <p:cNvGrpSpPr/>
        <p:nvPr/>
      </p:nvGrpSpPr>
      <p:grpSpPr>
        <a:xfrm>
          <a:off x="0" y="0"/>
          <a:ext cx="0" cy="0"/>
          <a:chOff x="0" y="0"/>
          <a:chExt cx="0" cy="0"/>
        </a:xfrm>
      </p:grpSpPr>
      <p:sp>
        <p:nvSpPr>
          <p:cNvPr id="671" name="Google Shape;671;p102"/>
          <p:cNvSpPr txBox="1">
            <a:spLocks noGrp="1"/>
          </p:cNvSpPr>
          <p:nvPr>
            <p:ph type="title"/>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2" name="Google Shape;672;p102"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73" name="Google Shape;673;p102"/>
          <p:cNvSpPr txBox="1">
            <a:spLocks noGrp="1"/>
          </p:cNvSpPr>
          <p:nvPr>
            <p:ph type="title" idx="2" hasCustomPrompt="1"/>
          </p:nvPr>
        </p:nvSpPr>
        <p:spPr>
          <a:xfrm>
            <a:off x="592500"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74" name="Google Shape;674;p102"/>
          <p:cNvSpPr txBox="1">
            <a:spLocks noGrp="1"/>
          </p:cNvSpPr>
          <p:nvPr>
            <p:ph type="subTitle" idx="1"/>
          </p:nvPr>
        </p:nvSpPr>
        <p:spPr>
          <a:xfrm>
            <a:off x="592500"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75" name="Google Shape;675;p102"/>
          <p:cNvSpPr txBox="1">
            <a:spLocks noGrp="1"/>
          </p:cNvSpPr>
          <p:nvPr>
            <p:ph type="title" idx="3" hasCustomPrompt="1"/>
          </p:nvPr>
        </p:nvSpPr>
        <p:spPr>
          <a:xfrm>
            <a:off x="4613525"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76" name="Google Shape;676;p102"/>
          <p:cNvSpPr txBox="1">
            <a:spLocks noGrp="1"/>
          </p:cNvSpPr>
          <p:nvPr>
            <p:ph type="subTitle" idx="4"/>
          </p:nvPr>
        </p:nvSpPr>
        <p:spPr>
          <a:xfrm>
            <a:off x="4613525"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77" name="Google Shape;677;p10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78" name="Google Shape;678;p102"/>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E6 - Numbers (3 large)">
  <p:cSld name="BIG_NUMBER_1_1_1_1">
    <p:bg>
      <p:bgPr>
        <a:solidFill>
          <a:srgbClr val="363F44"/>
        </a:solidFill>
        <a:effectLst/>
      </p:bgPr>
    </p:bg>
    <p:spTree>
      <p:nvGrpSpPr>
        <p:cNvPr id="1" name="Shape 679"/>
        <p:cNvGrpSpPr/>
        <p:nvPr/>
      </p:nvGrpSpPr>
      <p:grpSpPr>
        <a:xfrm>
          <a:off x="0" y="0"/>
          <a:ext cx="0" cy="0"/>
          <a:chOff x="0" y="0"/>
          <a:chExt cx="0" cy="0"/>
        </a:xfrm>
      </p:grpSpPr>
      <p:pic>
        <p:nvPicPr>
          <p:cNvPr id="680" name="Google Shape;680;p103"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81" name="Google Shape;681;p103"/>
          <p:cNvSpPr txBox="1">
            <a:spLocks noGrp="1"/>
          </p:cNvSpPr>
          <p:nvPr>
            <p:ph type="title" hasCustomPrompt="1"/>
          </p:nvPr>
        </p:nvSpPr>
        <p:spPr>
          <a:xfrm>
            <a:off x="59250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2" name="Google Shape;682;p103"/>
          <p:cNvSpPr txBox="1">
            <a:spLocks noGrp="1"/>
          </p:cNvSpPr>
          <p:nvPr>
            <p:ph type="subTitle" idx="1"/>
          </p:nvPr>
        </p:nvSpPr>
        <p:spPr>
          <a:xfrm>
            <a:off x="58575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3" name="Google Shape;683;p103"/>
          <p:cNvSpPr txBox="1">
            <a:spLocks noGrp="1"/>
          </p:cNvSpPr>
          <p:nvPr>
            <p:ph type="title" idx="2" hasCustomPrompt="1"/>
          </p:nvPr>
        </p:nvSpPr>
        <p:spPr>
          <a:xfrm>
            <a:off x="3309075"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4" name="Google Shape;684;p103"/>
          <p:cNvSpPr txBox="1">
            <a:spLocks noGrp="1"/>
          </p:cNvSpPr>
          <p:nvPr>
            <p:ph type="subTitle" idx="3"/>
          </p:nvPr>
        </p:nvSpPr>
        <p:spPr>
          <a:xfrm>
            <a:off x="3302325"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5" name="Google Shape;685;p103"/>
          <p:cNvSpPr txBox="1">
            <a:spLocks noGrp="1"/>
          </p:cNvSpPr>
          <p:nvPr>
            <p:ph type="title" idx="4" hasCustomPrompt="1"/>
          </p:nvPr>
        </p:nvSpPr>
        <p:spPr>
          <a:xfrm>
            <a:off x="602565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6" name="Google Shape;686;p103"/>
          <p:cNvSpPr txBox="1">
            <a:spLocks noGrp="1"/>
          </p:cNvSpPr>
          <p:nvPr>
            <p:ph type="subTitle" idx="5"/>
          </p:nvPr>
        </p:nvSpPr>
        <p:spPr>
          <a:xfrm>
            <a:off x="601890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87" name="Google Shape;687;p10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88" name="Google Shape;688;p103"/>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E7 - Numbers (3 large, title)">
  <p:cSld name="BIG_NUMBER_1_1_1_1_1">
    <p:bg>
      <p:bgPr>
        <a:solidFill>
          <a:srgbClr val="363F44"/>
        </a:solidFill>
        <a:effectLst/>
      </p:bgPr>
    </p:bg>
    <p:spTree>
      <p:nvGrpSpPr>
        <p:cNvPr id="1" name="Shape 689"/>
        <p:cNvGrpSpPr/>
        <p:nvPr/>
      </p:nvGrpSpPr>
      <p:grpSpPr>
        <a:xfrm>
          <a:off x="0" y="0"/>
          <a:ext cx="0" cy="0"/>
          <a:chOff x="0" y="0"/>
          <a:chExt cx="0" cy="0"/>
        </a:xfrm>
      </p:grpSpPr>
      <p:sp>
        <p:nvSpPr>
          <p:cNvPr id="690" name="Google Shape;690;p104"/>
          <p:cNvSpPr txBox="1">
            <a:spLocks noGrp="1"/>
          </p:cNvSpPr>
          <p:nvPr>
            <p:ph type="title" hasCustomPrompt="1"/>
          </p:nvPr>
        </p:nvSpPr>
        <p:spPr>
          <a:xfrm>
            <a:off x="59250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1" name="Google Shape;691;p104"/>
          <p:cNvSpPr txBox="1">
            <a:spLocks noGrp="1"/>
          </p:cNvSpPr>
          <p:nvPr>
            <p:ph type="subTitle" idx="1"/>
          </p:nvPr>
        </p:nvSpPr>
        <p:spPr>
          <a:xfrm>
            <a:off x="58575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92" name="Google Shape;692;p104"/>
          <p:cNvSpPr txBox="1">
            <a:spLocks noGrp="1"/>
          </p:cNvSpPr>
          <p:nvPr>
            <p:ph type="title" idx="2"/>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3" name="Google Shape;693;p104"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94" name="Google Shape;694;p104"/>
          <p:cNvSpPr txBox="1">
            <a:spLocks noGrp="1"/>
          </p:cNvSpPr>
          <p:nvPr>
            <p:ph type="title" idx="3" hasCustomPrompt="1"/>
          </p:nvPr>
        </p:nvSpPr>
        <p:spPr>
          <a:xfrm>
            <a:off x="3309075"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5" name="Google Shape;695;p104"/>
          <p:cNvSpPr txBox="1">
            <a:spLocks noGrp="1"/>
          </p:cNvSpPr>
          <p:nvPr>
            <p:ph type="subTitle" idx="4"/>
          </p:nvPr>
        </p:nvSpPr>
        <p:spPr>
          <a:xfrm>
            <a:off x="3302325"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96" name="Google Shape;696;p104"/>
          <p:cNvSpPr txBox="1">
            <a:spLocks noGrp="1"/>
          </p:cNvSpPr>
          <p:nvPr>
            <p:ph type="title" idx="5" hasCustomPrompt="1"/>
          </p:nvPr>
        </p:nvSpPr>
        <p:spPr>
          <a:xfrm>
            <a:off x="602565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7" name="Google Shape;697;p104"/>
          <p:cNvSpPr txBox="1">
            <a:spLocks noGrp="1"/>
          </p:cNvSpPr>
          <p:nvPr>
            <p:ph type="subTitle" idx="6"/>
          </p:nvPr>
        </p:nvSpPr>
        <p:spPr>
          <a:xfrm>
            <a:off x="601890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98" name="Google Shape;698;p10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99" name="Google Shape;699;p104"/>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E8 - Numbers (3 large, pattern">
  <p:cSld name="CUSTOM_11">
    <p:spTree>
      <p:nvGrpSpPr>
        <p:cNvPr id="1" name="Shape 700"/>
        <p:cNvGrpSpPr/>
        <p:nvPr/>
      </p:nvGrpSpPr>
      <p:grpSpPr>
        <a:xfrm>
          <a:off x="0" y="0"/>
          <a:ext cx="0" cy="0"/>
          <a:chOff x="0" y="0"/>
          <a:chExt cx="0" cy="0"/>
        </a:xfrm>
      </p:grpSpPr>
      <p:sp>
        <p:nvSpPr>
          <p:cNvPr id="701" name="Google Shape;701;p105"/>
          <p:cNvSpPr/>
          <p:nvPr/>
        </p:nvSpPr>
        <p:spPr>
          <a:xfrm>
            <a:off x="6261325"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702" name="Google Shape;702;p105"/>
          <p:cNvSpPr/>
          <p:nvPr/>
        </p:nvSpPr>
        <p:spPr>
          <a:xfrm>
            <a:off x="3446413"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703" name="Google Shape;703;p105"/>
          <p:cNvSpPr/>
          <p:nvPr/>
        </p:nvSpPr>
        <p:spPr>
          <a:xfrm>
            <a:off x="631525"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704" name="Google Shape;704;p105"/>
          <p:cNvSpPr txBox="1">
            <a:spLocks noGrp="1"/>
          </p:cNvSpPr>
          <p:nvPr>
            <p:ph type="title"/>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5" name="Google Shape;705;p105"/>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706" name="Google Shape;706;p105"/>
          <p:cNvSpPr txBox="1">
            <a:spLocks noGrp="1"/>
          </p:cNvSpPr>
          <p:nvPr>
            <p:ph type="title" idx="2" hasCustomPrompt="1"/>
          </p:nvPr>
        </p:nvSpPr>
        <p:spPr>
          <a:xfrm>
            <a:off x="634900"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7" name="Google Shape;707;p105"/>
          <p:cNvSpPr txBox="1">
            <a:spLocks noGrp="1"/>
          </p:cNvSpPr>
          <p:nvPr>
            <p:ph type="subTitle" idx="1"/>
          </p:nvPr>
        </p:nvSpPr>
        <p:spPr>
          <a:xfrm>
            <a:off x="628150"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08" name="Google Shape;708;p105"/>
          <p:cNvSpPr txBox="1">
            <a:spLocks noGrp="1"/>
          </p:cNvSpPr>
          <p:nvPr>
            <p:ph type="title" idx="3" hasCustomPrompt="1"/>
          </p:nvPr>
        </p:nvSpPr>
        <p:spPr>
          <a:xfrm>
            <a:off x="3451488"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9" name="Google Shape;709;p105"/>
          <p:cNvSpPr txBox="1">
            <a:spLocks noGrp="1"/>
          </p:cNvSpPr>
          <p:nvPr>
            <p:ph type="subTitle" idx="4"/>
          </p:nvPr>
        </p:nvSpPr>
        <p:spPr>
          <a:xfrm>
            <a:off x="3444737"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10" name="Google Shape;710;p105"/>
          <p:cNvSpPr txBox="1">
            <a:spLocks noGrp="1"/>
          </p:cNvSpPr>
          <p:nvPr>
            <p:ph type="title" idx="5" hasCustomPrompt="1"/>
          </p:nvPr>
        </p:nvSpPr>
        <p:spPr>
          <a:xfrm>
            <a:off x="6268088"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11" name="Google Shape;711;p105"/>
          <p:cNvSpPr txBox="1">
            <a:spLocks noGrp="1"/>
          </p:cNvSpPr>
          <p:nvPr>
            <p:ph type="subTitle" idx="6"/>
          </p:nvPr>
        </p:nvSpPr>
        <p:spPr>
          <a:xfrm>
            <a:off x="6261337"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12" name="Google Shape;712;p10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713" name="Google Shape;713;p105"/>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 - Main Point (green)" type="blank">
  <p:cSld name="BLANK">
    <p:bg>
      <p:bgPr>
        <a:solidFill>
          <a:srgbClr val="6BBF4E"/>
        </a:solidFill>
        <a:effectLst/>
      </p:bgPr>
    </p:bg>
    <p:spTree>
      <p:nvGrpSpPr>
        <p:cNvPr id="1" name="Shape 714"/>
        <p:cNvGrpSpPr/>
        <p:nvPr/>
      </p:nvGrpSpPr>
      <p:grpSpPr>
        <a:xfrm>
          <a:off x="0" y="0"/>
          <a:ext cx="0" cy="0"/>
          <a:chOff x="0" y="0"/>
          <a:chExt cx="0" cy="0"/>
        </a:xfrm>
      </p:grpSpPr>
      <p:sp>
        <p:nvSpPr>
          <p:cNvPr id="715" name="Google Shape;715;p106"/>
          <p:cNvSpPr txBox="1">
            <a:spLocks noGrp="1"/>
          </p:cNvSpPr>
          <p:nvPr>
            <p:ph type="title"/>
          </p:nvPr>
        </p:nvSpPr>
        <p:spPr>
          <a:xfrm>
            <a:off x="271025"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6" name="Google Shape;716;p106"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17" name="Google Shape;717;p10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18" name="Google Shape;718;p106"/>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6 - Subtitle (no details, navy)">
  <p:cSld name="CUSTOM_1">
    <p:bg>
      <p:bgPr>
        <a:solidFill>
          <a:srgbClr val="363F44"/>
        </a:solidFill>
        <a:effectLst/>
      </p:bgPr>
    </p:bg>
    <p:spTree>
      <p:nvGrpSpPr>
        <p:cNvPr id="1" name="Shape 719"/>
        <p:cNvGrpSpPr/>
        <p:nvPr/>
      </p:nvGrpSpPr>
      <p:grpSpPr>
        <a:xfrm>
          <a:off x="0" y="0"/>
          <a:ext cx="0" cy="0"/>
          <a:chOff x="0" y="0"/>
          <a:chExt cx="0" cy="0"/>
        </a:xfrm>
      </p:grpSpPr>
      <p:pic>
        <p:nvPicPr>
          <p:cNvPr id="720" name="Google Shape;720;p107"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21" name="Google Shape;721;p10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722" name="Google Shape;722;p107"/>
          <p:cNvPicPr preferRelativeResize="0"/>
          <p:nvPr/>
        </p:nvPicPr>
        <p:blipFill rotWithShape="1">
          <a:blip r:embed="rId3">
            <a:alphaModFix/>
          </a:blip>
          <a:srcRect/>
          <a:stretch/>
        </p:blipFill>
        <p:spPr>
          <a:xfrm>
            <a:off x="1122775" y="4700875"/>
            <a:ext cx="984229" cy="177775"/>
          </a:xfrm>
          <a:prstGeom prst="rect">
            <a:avLst/>
          </a:prstGeom>
          <a:noFill/>
          <a:ln>
            <a:noFill/>
          </a:ln>
        </p:spPr>
      </p:pic>
      <p:sp>
        <p:nvSpPr>
          <p:cNvPr id="723" name="Google Shape;723;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3 - Main point (navy)">
  <p:cSld name="BLANK_4">
    <p:bg>
      <p:bgPr>
        <a:solidFill>
          <a:srgbClr val="363F44"/>
        </a:solidFill>
        <a:effectLst/>
      </p:bgPr>
    </p:bg>
    <p:spTree>
      <p:nvGrpSpPr>
        <p:cNvPr id="1" name="Shape 724"/>
        <p:cNvGrpSpPr/>
        <p:nvPr/>
      </p:nvGrpSpPr>
      <p:grpSpPr>
        <a:xfrm>
          <a:off x="0" y="0"/>
          <a:ext cx="0" cy="0"/>
          <a:chOff x="0" y="0"/>
          <a:chExt cx="0" cy="0"/>
        </a:xfrm>
      </p:grpSpPr>
      <p:sp>
        <p:nvSpPr>
          <p:cNvPr id="725" name="Google Shape;725;p108"/>
          <p:cNvSpPr txBox="1">
            <a:spLocks noGrp="1"/>
          </p:cNvSpPr>
          <p:nvPr>
            <p:ph type="title"/>
          </p:nvPr>
        </p:nvSpPr>
        <p:spPr>
          <a:xfrm>
            <a:off x="242450"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6" name="Google Shape;726;p108"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27" name="Google Shape;727;p10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28" name="Google Shape;728;p108"/>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4 - Main Point (green, details)">
  <p:cSld name="BLANK_3">
    <p:bg>
      <p:bgPr>
        <a:solidFill>
          <a:srgbClr val="6BBF4E"/>
        </a:solidFill>
        <a:effectLst/>
      </p:bgPr>
    </p:bg>
    <p:spTree>
      <p:nvGrpSpPr>
        <p:cNvPr id="1" name="Shape 729"/>
        <p:cNvGrpSpPr/>
        <p:nvPr/>
      </p:nvGrpSpPr>
      <p:grpSpPr>
        <a:xfrm>
          <a:off x="0" y="0"/>
          <a:ext cx="0" cy="0"/>
          <a:chOff x="0" y="0"/>
          <a:chExt cx="0" cy="0"/>
        </a:xfrm>
      </p:grpSpPr>
      <p:pic>
        <p:nvPicPr>
          <p:cNvPr id="730" name="Google Shape;730;p109"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31" name="Google Shape;731;p109"/>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109"/>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363F44"/>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33" name="Google Shape;733;p10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34" name="Google Shape;734;p109"/>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5 - Main Point (navy, details)">
  <p:cSld name="BLANK_2">
    <p:bg>
      <p:bgPr>
        <a:solidFill>
          <a:srgbClr val="363F44"/>
        </a:solidFill>
        <a:effectLst/>
      </p:bgPr>
    </p:bg>
    <p:spTree>
      <p:nvGrpSpPr>
        <p:cNvPr id="1" name="Shape 735"/>
        <p:cNvGrpSpPr/>
        <p:nvPr/>
      </p:nvGrpSpPr>
      <p:grpSpPr>
        <a:xfrm>
          <a:off x="0" y="0"/>
          <a:ext cx="0" cy="0"/>
          <a:chOff x="0" y="0"/>
          <a:chExt cx="0" cy="0"/>
        </a:xfrm>
      </p:grpSpPr>
      <p:pic>
        <p:nvPicPr>
          <p:cNvPr id="736" name="Google Shape;736;p110"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37" name="Google Shape;737;p110"/>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110"/>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39" name="Google Shape;739;p11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40" name="Google Shape;740;p110"/>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6 - Main Point (navy and green, details)">
  <p:cSld name="BLANK_2_1">
    <p:bg>
      <p:bgPr>
        <a:solidFill>
          <a:srgbClr val="363F44"/>
        </a:solidFill>
        <a:effectLst/>
      </p:bgPr>
    </p:bg>
    <p:spTree>
      <p:nvGrpSpPr>
        <p:cNvPr id="1" name="Shape 741"/>
        <p:cNvGrpSpPr/>
        <p:nvPr/>
      </p:nvGrpSpPr>
      <p:grpSpPr>
        <a:xfrm>
          <a:off x="0" y="0"/>
          <a:ext cx="0" cy="0"/>
          <a:chOff x="0" y="0"/>
          <a:chExt cx="0" cy="0"/>
        </a:xfrm>
      </p:grpSpPr>
      <p:pic>
        <p:nvPicPr>
          <p:cNvPr id="742" name="Google Shape;742;p111"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43" name="Google Shape;743;p111"/>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6BBF4E"/>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111"/>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45" name="Google Shape;745;p11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46" name="Google Shape;746;p111"/>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Z1 - DO NOT USE - Blank">
  <p:cSld name="SECTION_HEADER_2">
    <p:spTree>
      <p:nvGrpSpPr>
        <p:cNvPr id="1" name="Shape 66"/>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7 - Main Point (green and navy, details)">
  <p:cSld name="BLANK_1">
    <p:bg>
      <p:bgPr>
        <a:solidFill>
          <a:srgbClr val="6BBF4E"/>
        </a:solidFill>
        <a:effectLst/>
      </p:bgPr>
    </p:bg>
    <p:spTree>
      <p:nvGrpSpPr>
        <p:cNvPr id="1" name="Shape 747"/>
        <p:cNvGrpSpPr/>
        <p:nvPr/>
      </p:nvGrpSpPr>
      <p:grpSpPr>
        <a:xfrm>
          <a:off x="0" y="0"/>
          <a:ext cx="0" cy="0"/>
          <a:chOff x="0" y="0"/>
          <a:chExt cx="0" cy="0"/>
        </a:xfrm>
      </p:grpSpPr>
      <p:sp>
        <p:nvSpPr>
          <p:cNvPr id="748" name="Google Shape;748;p112"/>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363F44"/>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112"/>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750" name="Google Shape;750;p112"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51" name="Google Shape;751;p11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52" name="Google Shape;752;p112"/>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8 - Main Point (large text green)">
  <p:cSld name="BLANK_5">
    <p:bg>
      <p:bgPr>
        <a:solidFill>
          <a:srgbClr val="6BBF4E"/>
        </a:solidFill>
        <a:effectLst/>
      </p:bgPr>
    </p:bg>
    <p:spTree>
      <p:nvGrpSpPr>
        <p:cNvPr id="1" name="Shape 753"/>
        <p:cNvGrpSpPr/>
        <p:nvPr/>
      </p:nvGrpSpPr>
      <p:grpSpPr>
        <a:xfrm>
          <a:off x="0" y="0"/>
          <a:ext cx="0" cy="0"/>
          <a:chOff x="0" y="0"/>
          <a:chExt cx="0" cy="0"/>
        </a:xfrm>
      </p:grpSpPr>
      <p:sp>
        <p:nvSpPr>
          <p:cNvPr id="754" name="Google Shape;754;p113"/>
          <p:cNvSpPr txBox="1">
            <a:spLocks noGrp="1"/>
          </p:cNvSpPr>
          <p:nvPr>
            <p:ph type="title"/>
          </p:nvPr>
        </p:nvSpPr>
        <p:spPr>
          <a:xfrm>
            <a:off x="271025"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11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9 - Main Point (large text navy)">
  <p:cSld name="BLANK_4_1">
    <p:bg>
      <p:bgPr>
        <a:solidFill>
          <a:srgbClr val="363F44"/>
        </a:solidFill>
        <a:effectLst/>
      </p:bgPr>
    </p:bg>
    <p:spTree>
      <p:nvGrpSpPr>
        <p:cNvPr id="1" name="Shape 756"/>
        <p:cNvGrpSpPr/>
        <p:nvPr/>
      </p:nvGrpSpPr>
      <p:grpSpPr>
        <a:xfrm>
          <a:off x="0" y="0"/>
          <a:ext cx="0" cy="0"/>
          <a:chOff x="0" y="0"/>
          <a:chExt cx="0" cy="0"/>
        </a:xfrm>
      </p:grpSpPr>
      <p:sp>
        <p:nvSpPr>
          <p:cNvPr id="757" name="Google Shape;757;p114"/>
          <p:cNvSpPr txBox="1">
            <a:spLocks noGrp="1"/>
          </p:cNvSpPr>
          <p:nvPr>
            <p:ph type="title"/>
          </p:nvPr>
        </p:nvSpPr>
        <p:spPr>
          <a:xfrm>
            <a:off x="242450"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11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Y2 - Transition image (mission control)">
  <p:cSld name="CUSTOM_5">
    <p:spTree>
      <p:nvGrpSpPr>
        <p:cNvPr id="1" name="Shape 759"/>
        <p:cNvGrpSpPr/>
        <p:nvPr/>
      </p:nvGrpSpPr>
      <p:grpSpPr>
        <a:xfrm>
          <a:off x="0" y="0"/>
          <a:ext cx="0" cy="0"/>
          <a:chOff x="0" y="0"/>
          <a:chExt cx="0" cy="0"/>
        </a:xfrm>
      </p:grpSpPr>
      <p:pic>
        <p:nvPicPr>
          <p:cNvPr id="760" name="Google Shape;760;p115"/>
          <p:cNvPicPr preferRelativeResize="0"/>
          <p:nvPr/>
        </p:nvPicPr>
        <p:blipFill rotWithShape="1">
          <a:blip r:embed="rId2">
            <a:alphaModFix/>
          </a:blip>
          <a:srcRect t="13517"/>
          <a:stretch/>
        </p:blipFill>
        <p:spPr>
          <a:xfrm>
            <a:off x="-1" y="0"/>
            <a:ext cx="9144000" cy="5143500"/>
          </a:xfrm>
          <a:prstGeom prst="rect">
            <a:avLst/>
          </a:prstGeom>
          <a:noFill/>
          <a:ln>
            <a:noFill/>
          </a:ln>
        </p:spPr>
      </p:pic>
      <p:pic>
        <p:nvPicPr>
          <p:cNvPr id="761" name="Google Shape;761;p115"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762" name="Google Shape;762;p11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763" name="Google Shape;763;p115"/>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D2 - Image only (Kickoff 2018)">
  <p:cSld name="CUSTOM_5_1_1_2">
    <p:spTree>
      <p:nvGrpSpPr>
        <p:cNvPr id="1" name="Shape 764"/>
        <p:cNvGrpSpPr/>
        <p:nvPr/>
      </p:nvGrpSpPr>
      <p:grpSpPr>
        <a:xfrm>
          <a:off x="0" y="0"/>
          <a:ext cx="0" cy="0"/>
          <a:chOff x="0" y="0"/>
          <a:chExt cx="0" cy="0"/>
        </a:xfrm>
      </p:grpSpPr>
      <p:pic>
        <p:nvPicPr>
          <p:cNvPr id="765" name="Google Shape;765;p116"/>
          <p:cNvPicPr preferRelativeResize="0"/>
          <p:nvPr/>
        </p:nvPicPr>
        <p:blipFill rotWithShape="1">
          <a:blip r:embed="rId2">
            <a:alphaModFix/>
          </a:blip>
          <a:srcRect l="10820" r="10828"/>
          <a:stretch/>
        </p:blipFill>
        <p:spPr>
          <a:xfrm>
            <a:off x="-28675" y="-14325"/>
            <a:ext cx="9201348" cy="5188299"/>
          </a:xfrm>
          <a:prstGeom prst="rect">
            <a:avLst/>
          </a:prstGeom>
          <a:noFill/>
          <a:ln>
            <a:noFill/>
          </a:ln>
        </p:spPr>
      </p:pic>
      <p:pic>
        <p:nvPicPr>
          <p:cNvPr id="766" name="Google Shape;766;p116"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767" name="Google Shape;767;p11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768" name="Google Shape;768;p116"/>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3 - Graphics only (blank paper)">
  <p:cSld name="CUSTOM_5_1_1_1">
    <p:bg>
      <p:bgPr>
        <a:blipFill>
          <a:blip r:embed="rId2">
            <a:alphaModFix/>
          </a:blip>
          <a:stretch>
            <a:fillRect/>
          </a:stretch>
        </a:blipFill>
        <a:effectLst/>
      </p:bgPr>
    </p:bg>
    <p:spTree>
      <p:nvGrpSpPr>
        <p:cNvPr id="1" name="Shape 769"/>
        <p:cNvGrpSpPr/>
        <p:nvPr/>
      </p:nvGrpSpPr>
      <p:grpSpPr>
        <a:xfrm>
          <a:off x="0" y="0"/>
          <a:ext cx="0" cy="0"/>
          <a:chOff x="0" y="0"/>
          <a:chExt cx="0" cy="0"/>
        </a:xfrm>
      </p:grpSpPr>
      <p:pic>
        <p:nvPicPr>
          <p:cNvPr id="770" name="Google Shape;770;p117"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771" name="Google Shape;771;p11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772" name="Google Shape;772;p117"/>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Z2 - DO NOT USE - Blank">
  <p:cSld name="BLANK_6">
    <p:spTree>
      <p:nvGrpSpPr>
        <p:cNvPr id="1" name="Shape 773"/>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4 - White logo (use over background image)">
  <p:cSld name="CUSTOM_12">
    <p:spTree>
      <p:nvGrpSpPr>
        <p:cNvPr id="1" name="Shape 774"/>
        <p:cNvGrpSpPr/>
        <p:nvPr/>
      </p:nvGrpSpPr>
      <p:grpSpPr>
        <a:xfrm>
          <a:off x="0" y="0"/>
          <a:ext cx="0" cy="0"/>
          <a:chOff x="0" y="0"/>
          <a:chExt cx="0" cy="0"/>
        </a:xfrm>
      </p:grpSpPr>
      <p:pic>
        <p:nvPicPr>
          <p:cNvPr id="775" name="Google Shape;775;p119"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776" name="Google Shape;776;p11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777" name="Google Shape;777;p119"/>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7 - Subtitle (guest speaker intro)">
  <p:cSld name="CUSTOM_6">
    <p:bg>
      <p:bgPr>
        <a:solidFill>
          <a:srgbClr val="363F44"/>
        </a:solidFill>
        <a:effectLst/>
      </p:bgPr>
    </p:bg>
    <p:spTree>
      <p:nvGrpSpPr>
        <p:cNvPr id="1" name="Shape 778"/>
        <p:cNvGrpSpPr/>
        <p:nvPr/>
      </p:nvGrpSpPr>
      <p:grpSpPr>
        <a:xfrm>
          <a:off x="0" y="0"/>
          <a:ext cx="0" cy="0"/>
          <a:chOff x="0" y="0"/>
          <a:chExt cx="0" cy="0"/>
        </a:xfrm>
      </p:grpSpPr>
      <p:pic>
        <p:nvPicPr>
          <p:cNvPr id="779" name="Google Shape;779;p120"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780" name="Google Shape;780;p120"/>
          <p:cNvPicPr preferRelativeResize="0"/>
          <p:nvPr/>
        </p:nvPicPr>
        <p:blipFill rotWithShape="1">
          <a:blip r:embed="rId3">
            <a:alphaModFix/>
          </a:blip>
          <a:srcRect/>
          <a:stretch/>
        </p:blipFill>
        <p:spPr>
          <a:xfrm>
            <a:off x="-753144" y="-2335759"/>
            <a:ext cx="6707124" cy="3155249"/>
          </a:xfrm>
          <a:prstGeom prst="rect">
            <a:avLst/>
          </a:prstGeom>
          <a:noFill/>
          <a:ln>
            <a:noFill/>
          </a:ln>
        </p:spPr>
      </p:pic>
      <p:sp>
        <p:nvSpPr>
          <p:cNvPr id="781" name="Google Shape;781;p120"/>
          <p:cNvSpPr/>
          <p:nvPr/>
        </p:nvSpPr>
        <p:spPr>
          <a:xfrm rot="5400000">
            <a:off x="3358774" y="5752888"/>
            <a:ext cx="9371125" cy="1938650"/>
          </a:xfrm>
          <a:prstGeom prst="flowChartInputOutput">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20"/>
          <p:cNvSpPr/>
          <p:nvPr/>
        </p:nvSpPr>
        <p:spPr>
          <a:xfrm>
            <a:off x="8018950" y="-419100"/>
            <a:ext cx="1319700" cy="1319700"/>
          </a:xfrm>
          <a:prstGeom prst="ellipse">
            <a:avLst/>
          </a:prstGeom>
          <a:noFill/>
          <a:ln w="152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20"/>
          <p:cNvSpPr txBox="1">
            <a:spLocks noGrp="1"/>
          </p:cNvSpPr>
          <p:nvPr>
            <p:ph type="title"/>
          </p:nvPr>
        </p:nvSpPr>
        <p:spPr>
          <a:xfrm>
            <a:off x="242450" y="776875"/>
            <a:ext cx="6615600" cy="2701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120"/>
          <p:cNvSpPr txBox="1">
            <a:spLocks noGrp="1"/>
          </p:cNvSpPr>
          <p:nvPr>
            <p:ph type="subTitle" idx="1"/>
          </p:nvPr>
        </p:nvSpPr>
        <p:spPr>
          <a:xfrm>
            <a:off x="296450" y="3478375"/>
            <a:ext cx="76920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6BBF4E"/>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85" name="Google Shape;785;p120"/>
          <p:cNvSpPr txBox="1"/>
          <p:nvPr/>
        </p:nvSpPr>
        <p:spPr>
          <a:xfrm>
            <a:off x="4083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786" name="Google Shape;786;p120"/>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A5 - Title (green graphics 1, details)">
  <p:cSld name="CUSTOM_7">
    <p:bg>
      <p:bgPr>
        <a:solidFill>
          <a:srgbClr val="6BBF4E"/>
        </a:solidFill>
        <a:effectLst/>
      </p:bgPr>
    </p:bg>
    <p:spTree>
      <p:nvGrpSpPr>
        <p:cNvPr id="1" name="Shape 787"/>
        <p:cNvGrpSpPr/>
        <p:nvPr/>
      </p:nvGrpSpPr>
      <p:grpSpPr>
        <a:xfrm>
          <a:off x="0" y="0"/>
          <a:ext cx="0" cy="0"/>
          <a:chOff x="0" y="0"/>
          <a:chExt cx="0" cy="0"/>
        </a:xfrm>
      </p:grpSpPr>
      <p:sp>
        <p:nvSpPr>
          <p:cNvPr id="788" name="Google Shape;788;p121"/>
          <p:cNvSpPr/>
          <p:nvPr/>
        </p:nvSpPr>
        <p:spPr>
          <a:xfrm>
            <a:off x="6670275" y="3177625"/>
            <a:ext cx="2368200" cy="236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121"/>
          <p:cNvPicPr preferRelativeResize="0"/>
          <p:nvPr/>
        </p:nvPicPr>
        <p:blipFill rotWithShape="1">
          <a:blip r:embed="rId2">
            <a:alphaModFix/>
          </a:blip>
          <a:srcRect/>
          <a:stretch/>
        </p:blipFill>
        <p:spPr>
          <a:xfrm flipH="1">
            <a:off x="3821850" y="2028800"/>
            <a:ext cx="6707124" cy="3155249"/>
          </a:xfrm>
          <a:prstGeom prst="rect">
            <a:avLst/>
          </a:prstGeom>
          <a:noFill/>
          <a:ln>
            <a:noFill/>
          </a:ln>
        </p:spPr>
      </p:pic>
      <p:sp>
        <p:nvSpPr>
          <p:cNvPr id="790" name="Google Shape;790;p121"/>
          <p:cNvSpPr/>
          <p:nvPr/>
        </p:nvSpPr>
        <p:spPr>
          <a:xfrm flipH="1">
            <a:off x="5141600" y="-12"/>
            <a:ext cx="9371125" cy="19386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121"/>
          <p:cNvGrpSpPr/>
          <p:nvPr/>
        </p:nvGrpSpPr>
        <p:grpSpPr>
          <a:xfrm>
            <a:off x="149150" y="-332675"/>
            <a:ext cx="2884114" cy="567900"/>
            <a:chOff x="-162300" y="-235325"/>
            <a:chExt cx="2884114" cy="567900"/>
          </a:xfrm>
        </p:grpSpPr>
        <p:sp>
          <p:nvSpPr>
            <p:cNvPr id="792" name="Google Shape;792;p121"/>
            <p:cNvSpPr/>
            <p:nvPr/>
          </p:nvSpPr>
          <p:spPr>
            <a:xfrm>
              <a:off x="-16230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21"/>
            <p:cNvSpPr/>
            <p:nvPr/>
          </p:nvSpPr>
          <p:spPr>
            <a:xfrm>
              <a:off x="60978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21"/>
            <p:cNvSpPr/>
            <p:nvPr/>
          </p:nvSpPr>
          <p:spPr>
            <a:xfrm>
              <a:off x="1381859"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21"/>
            <p:cNvSpPr/>
            <p:nvPr/>
          </p:nvSpPr>
          <p:spPr>
            <a:xfrm>
              <a:off x="2153914"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121"/>
          <p:cNvSpPr txBox="1">
            <a:spLocks noGrp="1"/>
          </p:cNvSpPr>
          <p:nvPr>
            <p:ph type="title"/>
          </p:nvPr>
        </p:nvSpPr>
        <p:spPr>
          <a:xfrm>
            <a:off x="242450" y="347875"/>
            <a:ext cx="6615600" cy="2609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121" descr="Duo Logo White@2x.png"/>
          <p:cNvPicPr preferRelativeResize="0"/>
          <p:nvPr/>
        </p:nvPicPr>
        <p:blipFill>
          <a:blip r:embed="rId3">
            <a:alphaModFix/>
          </a:blip>
          <a:stretch>
            <a:fillRect/>
          </a:stretch>
        </p:blipFill>
        <p:spPr>
          <a:xfrm>
            <a:off x="398750" y="4167425"/>
            <a:ext cx="1527349" cy="494875"/>
          </a:xfrm>
          <a:prstGeom prst="rect">
            <a:avLst/>
          </a:prstGeom>
          <a:noFill/>
          <a:ln>
            <a:noFill/>
          </a:ln>
        </p:spPr>
      </p:pic>
      <p:sp>
        <p:nvSpPr>
          <p:cNvPr id="798" name="Google Shape;798;p121"/>
          <p:cNvSpPr txBox="1">
            <a:spLocks noGrp="1"/>
          </p:cNvSpPr>
          <p:nvPr>
            <p:ph type="subTitle" idx="1"/>
          </p:nvPr>
        </p:nvSpPr>
        <p:spPr>
          <a:xfrm>
            <a:off x="294075" y="2816825"/>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3F44"/>
              </a:buClr>
              <a:buSzPts val="1200"/>
              <a:buNone/>
              <a:defRPr>
                <a:solidFill>
                  <a:srgbClr val="363F4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9" name="Google Shape;799;p121"/>
          <p:cNvSpPr txBox="1"/>
          <p:nvPr/>
        </p:nvSpPr>
        <p:spPr>
          <a:xfrm>
            <a:off x="294075" y="4878650"/>
            <a:ext cx="88500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800" name="Google Shape;800;p121"/>
          <p:cNvPicPr preferRelativeResize="0"/>
          <p:nvPr/>
        </p:nvPicPr>
        <p:blipFill rotWithShape="1">
          <a:blip r:embed="rId4">
            <a:alphaModFix/>
          </a:blip>
          <a:srcRect/>
          <a:stretch/>
        </p:blipFill>
        <p:spPr>
          <a:xfrm>
            <a:off x="2102900" y="4430250"/>
            <a:ext cx="1284725" cy="2320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1 - Main Point (office)">
  <p:cSld name="SECTION_HEADER_2_1">
    <p:spTree>
      <p:nvGrpSpPr>
        <p:cNvPr id="1" name="Shape 67"/>
        <p:cNvGrpSpPr/>
        <p:nvPr/>
      </p:nvGrpSpPr>
      <p:grpSpPr>
        <a:xfrm>
          <a:off x="0" y="0"/>
          <a:ext cx="0" cy="0"/>
          <a:chOff x="0" y="0"/>
          <a:chExt cx="0" cy="0"/>
        </a:xfrm>
      </p:grpSpPr>
      <p:pic>
        <p:nvPicPr>
          <p:cNvPr id="68" name="Google Shape;68;p13" descr="Product Shot w2FA_7.jpg"/>
          <p:cNvPicPr preferRelativeResize="0"/>
          <p:nvPr/>
        </p:nvPicPr>
        <p:blipFill rotWithShape="1">
          <a:blip r:embed="rId2">
            <a:alphaModFix/>
          </a:blip>
          <a:srcRect t="5896" b="6230"/>
          <a:stretch/>
        </p:blipFill>
        <p:spPr>
          <a:xfrm>
            <a:off x="0" y="25"/>
            <a:ext cx="9143999" cy="5143500"/>
          </a:xfrm>
          <a:prstGeom prst="rect">
            <a:avLst/>
          </a:prstGeom>
          <a:noFill/>
          <a:ln>
            <a:noFill/>
          </a:ln>
        </p:spPr>
      </p:pic>
      <p:pic>
        <p:nvPicPr>
          <p:cNvPr id="69" name="Google Shape;69;p13"/>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70" name="Google Shape;70;p13"/>
          <p:cNvSpPr txBox="1">
            <a:spLocks noGrp="1"/>
          </p:cNvSpPr>
          <p:nvPr>
            <p:ph type="title"/>
          </p:nvPr>
        </p:nvSpPr>
        <p:spPr>
          <a:xfrm>
            <a:off x="2035650" y="1877700"/>
            <a:ext cx="5211900" cy="1175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 name="Google Shape;71;p13"/>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72" name="Google Shape;72;p13"/>
          <p:cNvSpPr txBox="1"/>
          <p:nvPr/>
        </p:nvSpPr>
        <p:spPr>
          <a:xfrm>
            <a:off x="51507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3" name="Google Shape;73;p13"/>
          <p:cNvPicPr preferRelativeResize="0"/>
          <p:nvPr/>
        </p:nvPicPr>
        <p:blipFill>
          <a:blip r:embed="rId4">
            <a:alphaModFix/>
          </a:blip>
          <a:stretch>
            <a:fillRect/>
          </a:stretch>
        </p:blipFill>
        <p:spPr>
          <a:xfrm>
            <a:off x="7064700" y="4700875"/>
            <a:ext cx="984229" cy="17777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A6 - Title (green graphics 1)">
  <p:cSld name="CUSTOM_7_3">
    <p:bg>
      <p:bgPr>
        <a:solidFill>
          <a:srgbClr val="6BBF4E"/>
        </a:solidFill>
        <a:effectLst/>
      </p:bgPr>
    </p:bg>
    <p:spTree>
      <p:nvGrpSpPr>
        <p:cNvPr id="1" name="Shape 801"/>
        <p:cNvGrpSpPr/>
        <p:nvPr/>
      </p:nvGrpSpPr>
      <p:grpSpPr>
        <a:xfrm>
          <a:off x="0" y="0"/>
          <a:ext cx="0" cy="0"/>
          <a:chOff x="0" y="0"/>
          <a:chExt cx="0" cy="0"/>
        </a:xfrm>
      </p:grpSpPr>
      <p:pic>
        <p:nvPicPr>
          <p:cNvPr id="802" name="Google Shape;802;p122"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803" name="Google Shape;803;p122"/>
          <p:cNvSpPr/>
          <p:nvPr/>
        </p:nvSpPr>
        <p:spPr>
          <a:xfrm>
            <a:off x="6670275" y="3177625"/>
            <a:ext cx="2368200" cy="236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4" name="Google Shape;804;p122"/>
          <p:cNvPicPr preferRelativeResize="0"/>
          <p:nvPr/>
        </p:nvPicPr>
        <p:blipFill rotWithShape="1">
          <a:blip r:embed="rId3">
            <a:alphaModFix/>
          </a:blip>
          <a:srcRect/>
          <a:stretch/>
        </p:blipFill>
        <p:spPr>
          <a:xfrm flipH="1">
            <a:off x="3821850" y="2028800"/>
            <a:ext cx="6707124" cy="3155249"/>
          </a:xfrm>
          <a:prstGeom prst="rect">
            <a:avLst/>
          </a:prstGeom>
          <a:noFill/>
          <a:ln>
            <a:noFill/>
          </a:ln>
        </p:spPr>
      </p:pic>
      <p:sp>
        <p:nvSpPr>
          <p:cNvPr id="805" name="Google Shape;805;p122"/>
          <p:cNvSpPr/>
          <p:nvPr/>
        </p:nvSpPr>
        <p:spPr>
          <a:xfrm flipH="1">
            <a:off x="5141600" y="-12"/>
            <a:ext cx="9371125" cy="19386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122"/>
          <p:cNvGrpSpPr/>
          <p:nvPr/>
        </p:nvGrpSpPr>
        <p:grpSpPr>
          <a:xfrm>
            <a:off x="149150" y="-332675"/>
            <a:ext cx="2884114" cy="567900"/>
            <a:chOff x="-162300" y="-235325"/>
            <a:chExt cx="2884114" cy="567900"/>
          </a:xfrm>
        </p:grpSpPr>
        <p:sp>
          <p:nvSpPr>
            <p:cNvPr id="807" name="Google Shape;807;p122"/>
            <p:cNvSpPr/>
            <p:nvPr/>
          </p:nvSpPr>
          <p:spPr>
            <a:xfrm>
              <a:off x="-16230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22"/>
            <p:cNvSpPr/>
            <p:nvPr/>
          </p:nvSpPr>
          <p:spPr>
            <a:xfrm>
              <a:off x="60978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22"/>
            <p:cNvSpPr/>
            <p:nvPr/>
          </p:nvSpPr>
          <p:spPr>
            <a:xfrm>
              <a:off x="1381859"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22"/>
            <p:cNvSpPr/>
            <p:nvPr/>
          </p:nvSpPr>
          <p:spPr>
            <a:xfrm>
              <a:off x="2153914"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122"/>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122"/>
          <p:cNvSpPr txBox="1"/>
          <p:nvPr/>
        </p:nvSpPr>
        <p:spPr>
          <a:xfrm>
            <a:off x="7481450" y="4878650"/>
            <a:ext cx="16626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813" name="Google Shape;813;p122"/>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A7 - Title (green graphics 2)">
  <p:cSld name="CUSTOM_7_1">
    <p:bg>
      <p:bgPr>
        <a:solidFill>
          <a:srgbClr val="6BBF4E"/>
        </a:solidFill>
        <a:effectLst/>
      </p:bgPr>
    </p:bg>
    <p:spTree>
      <p:nvGrpSpPr>
        <p:cNvPr id="1" name="Shape 814"/>
        <p:cNvGrpSpPr/>
        <p:nvPr/>
      </p:nvGrpSpPr>
      <p:grpSpPr>
        <a:xfrm>
          <a:off x="0" y="0"/>
          <a:ext cx="0" cy="0"/>
          <a:chOff x="0" y="0"/>
          <a:chExt cx="0" cy="0"/>
        </a:xfrm>
      </p:grpSpPr>
      <p:pic>
        <p:nvPicPr>
          <p:cNvPr id="815" name="Google Shape;815;p123"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816" name="Google Shape;816;p123"/>
          <p:cNvPicPr preferRelativeResize="0"/>
          <p:nvPr/>
        </p:nvPicPr>
        <p:blipFill rotWithShape="1">
          <a:blip r:embed="rId3">
            <a:alphaModFix/>
          </a:blip>
          <a:srcRect/>
          <a:stretch/>
        </p:blipFill>
        <p:spPr>
          <a:xfrm>
            <a:off x="898725" y="-1829275"/>
            <a:ext cx="6707124" cy="3155249"/>
          </a:xfrm>
          <a:prstGeom prst="rect">
            <a:avLst/>
          </a:prstGeom>
          <a:noFill/>
          <a:ln>
            <a:noFill/>
          </a:ln>
        </p:spPr>
      </p:pic>
      <p:sp>
        <p:nvSpPr>
          <p:cNvPr id="817" name="Google Shape;817;p123"/>
          <p:cNvSpPr/>
          <p:nvPr/>
        </p:nvSpPr>
        <p:spPr>
          <a:xfrm rot="5400000">
            <a:off x="6898391" y="769718"/>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23"/>
          <p:cNvSpPr/>
          <p:nvPr/>
        </p:nvSpPr>
        <p:spPr>
          <a:xfrm rot="5400000">
            <a:off x="6898391" y="-396224"/>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23"/>
          <p:cNvSpPr/>
          <p:nvPr/>
        </p:nvSpPr>
        <p:spPr>
          <a:xfrm rot="5400000">
            <a:off x="6898391" y="3097511"/>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23"/>
          <p:cNvSpPr/>
          <p:nvPr/>
        </p:nvSpPr>
        <p:spPr>
          <a:xfrm rot="5400000">
            <a:off x="6898391" y="1931569"/>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23"/>
          <p:cNvSpPr/>
          <p:nvPr/>
        </p:nvSpPr>
        <p:spPr>
          <a:xfrm>
            <a:off x="7724775" y="288450"/>
            <a:ext cx="1627800" cy="1627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2" name="Google Shape;822;p123"/>
          <p:cNvPicPr preferRelativeResize="0"/>
          <p:nvPr/>
        </p:nvPicPr>
        <p:blipFill rotWithShape="1">
          <a:blip r:embed="rId4">
            <a:alphaModFix/>
          </a:blip>
          <a:srcRect l="-1022" t="-2412" r="63447" b="85969"/>
          <a:stretch/>
        </p:blipFill>
        <p:spPr>
          <a:xfrm>
            <a:off x="6556250" y="4651325"/>
            <a:ext cx="2587753" cy="532724"/>
          </a:xfrm>
          <a:prstGeom prst="rect">
            <a:avLst/>
          </a:prstGeom>
          <a:noFill/>
          <a:ln>
            <a:noFill/>
          </a:ln>
        </p:spPr>
      </p:pic>
      <p:sp>
        <p:nvSpPr>
          <p:cNvPr id="823" name="Google Shape;823;p123"/>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123"/>
          <p:cNvSpPr txBox="1"/>
          <p:nvPr/>
        </p:nvSpPr>
        <p:spPr>
          <a:xfrm>
            <a:off x="3855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825" name="Google Shape;825;p123"/>
          <p:cNvPicPr preferRelativeResize="0"/>
          <p:nvPr/>
        </p:nvPicPr>
        <p:blipFill rotWithShape="1">
          <a:blip r:embed="rId5">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A8 - Title (green graphics 3)">
  <p:cSld name="CUSTOM_7_2">
    <p:bg>
      <p:bgPr>
        <a:solidFill>
          <a:srgbClr val="6BBF4E"/>
        </a:solidFill>
        <a:effectLst/>
      </p:bgPr>
    </p:bg>
    <p:spTree>
      <p:nvGrpSpPr>
        <p:cNvPr id="1" name="Shape 826"/>
        <p:cNvGrpSpPr/>
        <p:nvPr/>
      </p:nvGrpSpPr>
      <p:grpSpPr>
        <a:xfrm>
          <a:off x="0" y="0"/>
          <a:ext cx="0" cy="0"/>
          <a:chOff x="0" y="0"/>
          <a:chExt cx="0" cy="0"/>
        </a:xfrm>
      </p:grpSpPr>
      <p:pic>
        <p:nvPicPr>
          <p:cNvPr id="827" name="Google Shape;827;p124"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828" name="Google Shape;828;p124"/>
          <p:cNvPicPr preferRelativeResize="0"/>
          <p:nvPr/>
        </p:nvPicPr>
        <p:blipFill rotWithShape="1">
          <a:blip r:embed="rId3">
            <a:alphaModFix/>
          </a:blip>
          <a:srcRect/>
          <a:stretch/>
        </p:blipFill>
        <p:spPr>
          <a:xfrm rot="-5400000">
            <a:off x="4990775" y="-1821175"/>
            <a:ext cx="6707124" cy="3155249"/>
          </a:xfrm>
          <a:prstGeom prst="rect">
            <a:avLst/>
          </a:prstGeom>
          <a:noFill/>
          <a:ln>
            <a:noFill/>
          </a:ln>
        </p:spPr>
      </p:pic>
      <p:sp>
        <p:nvSpPr>
          <p:cNvPr id="829" name="Google Shape;829;p124"/>
          <p:cNvSpPr/>
          <p:nvPr/>
        </p:nvSpPr>
        <p:spPr>
          <a:xfrm>
            <a:off x="7298825" y="1116025"/>
            <a:ext cx="2309700" cy="2309700"/>
          </a:xfrm>
          <a:prstGeom prst="ellipse">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24"/>
          <p:cNvSpPr/>
          <p:nvPr/>
        </p:nvSpPr>
        <p:spPr>
          <a:xfrm rot="-5400000" flipH="1">
            <a:off x="3432313" y="5942038"/>
            <a:ext cx="8600475" cy="17792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24"/>
          <p:cNvSpPr/>
          <p:nvPr/>
        </p:nvSpPr>
        <p:spPr>
          <a:xfrm>
            <a:off x="6135875" y="-227205"/>
            <a:ext cx="981600" cy="9816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24"/>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3" name="Google Shape;833;p124"/>
          <p:cNvSpPr txBox="1"/>
          <p:nvPr/>
        </p:nvSpPr>
        <p:spPr>
          <a:xfrm>
            <a:off x="3855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834" name="Google Shape;834;p124"/>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9 - Title (green graphics 4)">
  <p:cSld name="CUSTOM_7_1_1">
    <p:bg>
      <p:bgPr>
        <a:solidFill>
          <a:srgbClr val="6BBF4E"/>
        </a:solidFill>
        <a:effectLst/>
      </p:bgPr>
    </p:bg>
    <p:spTree>
      <p:nvGrpSpPr>
        <p:cNvPr id="1" name="Shape 835"/>
        <p:cNvGrpSpPr/>
        <p:nvPr/>
      </p:nvGrpSpPr>
      <p:grpSpPr>
        <a:xfrm>
          <a:off x="0" y="0"/>
          <a:ext cx="0" cy="0"/>
          <a:chOff x="0" y="0"/>
          <a:chExt cx="0" cy="0"/>
        </a:xfrm>
      </p:grpSpPr>
      <p:pic>
        <p:nvPicPr>
          <p:cNvPr id="836" name="Google Shape;836;p125"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837" name="Google Shape;837;p125"/>
          <p:cNvSpPr/>
          <p:nvPr/>
        </p:nvSpPr>
        <p:spPr>
          <a:xfrm>
            <a:off x="6059475" y="-1023400"/>
            <a:ext cx="3363900" cy="33639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8" name="Google Shape;838;p125"/>
          <p:cNvPicPr preferRelativeResize="0"/>
          <p:nvPr/>
        </p:nvPicPr>
        <p:blipFill rotWithShape="1">
          <a:blip r:embed="rId3">
            <a:alphaModFix/>
          </a:blip>
          <a:srcRect/>
          <a:stretch/>
        </p:blipFill>
        <p:spPr>
          <a:xfrm>
            <a:off x="-1242350" y="-2194400"/>
            <a:ext cx="6707124" cy="3155249"/>
          </a:xfrm>
          <a:prstGeom prst="rect">
            <a:avLst/>
          </a:prstGeom>
          <a:noFill/>
          <a:ln>
            <a:noFill/>
          </a:ln>
        </p:spPr>
      </p:pic>
      <p:sp>
        <p:nvSpPr>
          <p:cNvPr id="839" name="Google Shape;839;p125"/>
          <p:cNvSpPr/>
          <p:nvPr/>
        </p:nvSpPr>
        <p:spPr>
          <a:xfrm>
            <a:off x="6564375" y="475025"/>
            <a:ext cx="1627800" cy="1627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25"/>
          <p:cNvSpPr/>
          <p:nvPr/>
        </p:nvSpPr>
        <p:spPr>
          <a:xfrm>
            <a:off x="6231250" y="4333495"/>
            <a:ext cx="981600" cy="981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1" name="Google Shape;841;p125"/>
          <p:cNvPicPr preferRelativeResize="0"/>
          <p:nvPr/>
        </p:nvPicPr>
        <p:blipFill rotWithShape="1">
          <a:blip r:embed="rId3">
            <a:alphaModFix/>
          </a:blip>
          <a:srcRect l="-1022" t="-2412" r="63447" b="85969"/>
          <a:stretch/>
        </p:blipFill>
        <p:spPr>
          <a:xfrm>
            <a:off x="6556250" y="4651325"/>
            <a:ext cx="2587753" cy="532724"/>
          </a:xfrm>
          <a:prstGeom prst="rect">
            <a:avLst/>
          </a:prstGeom>
          <a:noFill/>
          <a:ln>
            <a:noFill/>
          </a:ln>
        </p:spPr>
      </p:pic>
      <p:sp>
        <p:nvSpPr>
          <p:cNvPr id="842" name="Google Shape;842;p125"/>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3" name="Google Shape;843;p125"/>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D5 - Graphics (navy abstract 1)">
  <p:cSld name="CUSTOM_10">
    <p:bg>
      <p:bgPr>
        <a:solidFill>
          <a:srgbClr val="363F44"/>
        </a:solidFill>
        <a:effectLst/>
      </p:bgPr>
    </p:bg>
    <p:spTree>
      <p:nvGrpSpPr>
        <p:cNvPr id="1" name="Shape 844"/>
        <p:cNvGrpSpPr/>
        <p:nvPr/>
      </p:nvGrpSpPr>
      <p:grpSpPr>
        <a:xfrm>
          <a:off x="0" y="0"/>
          <a:ext cx="0" cy="0"/>
          <a:chOff x="0" y="0"/>
          <a:chExt cx="0" cy="0"/>
        </a:xfrm>
      </p:grpSpPr>
      <p:sp>
        <p:nvSpPr>
          <p:cNvPr id="845" name="Google Shape;845;p126"/>
          <p:cNvSpPr/>
          <p:nvPr/>
        </p:nvSpPr>
        <p:spPr>
          <a:xfrm>
            <a:off x="-285900" y="3935250"/>
            <a:ext cx="2894400" cy="28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6" name="Google Shape;846;p126"/>
          <p:cNvPicPr preferRelativeResize="0"/>
          <p:nvPr/>
        </p:nvPicPr>
        <p:blipFill rotWithShape="1">
          <a:blip r:embed="rId2">
            <a:alphaModFix/>
          </a:blip>
          <a:srcRect/>
          <a:stretch/>
        </p:blipFill>
        <p:spPr>
          <a:xfrm rot="10800000" flipH="1">
            <a:off x="-1754275" y="-1101375"/>
            <a:ext cx="6707124" cy="3155249"/>
          </a:xfrm>
          <a:prstGeom prst="rect">
            <a:avLst/>
          </a:prstGeom>
          <a:noFill/>
          <a:ln>
            <a:noFill/>
          </a:ln>
        </p:spPr>
      </p:pic>
      <p:sp>
        <p:nvSpPr>
          <p:cNvPr id="847" name="Google Shape;847;p126"/>
          <p:cNvSpPr/>
          <p:nvPr/>
        </p:nvSpPr>
        <p:spPr>
          <a:xfrm rot="10800000">
            <a:off x="3252152" y="1251900"/>
            <a:ext cx="2639700" cy="26397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26"/>
          <p:cNvSpPr/>
          <p:nvPr/>
        </p:nvSpPr>
        <p:spPr>
          <a:xfrm rot="-5400000">
            <a:off x="4118024" y="7221036"/>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26"/>
          <p:cNvSpPr/>
          <p:nvPr/>
        </p:nvSpPr>
        <p:spPr>
          <a:xfrm rot="10800000">
            <a:off x="6212462" y="-525152"/>
            <a:ext cx="1240800" cy="12408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0" name="Google Shape;850;p126"/>
          <p:cNvPicPr preferRelativeResize="0"/>
          <p:nvPr/>
        </p:nvPicPr>
        <p:blipFill rotWithShape="1">
          <a:blip r:embed="rId2">
            <a:alphaModFix/>
          </a:blip>
          <a:srcRect/>
          <a:stretch/>
        </p:blipFill>
        <p:spPr>
          <a:xfrm rot="10800000" flipH="1">
            <a:off x="4686150" y="2580775"/>
            <a:ext cx="6707124" cy="3155249"/>
          </a:xfrm>
          <a:prstGeom prst="rect">
            <a:avLst/>
          </a:prstGeom>
          <a:noFill/>
          <a:ln>
            <a:noFill/>
          </a:ln>
        </p:spPr>
      </p:pic>
      <p:pic>
        <p:nvPicPr>
          <p:cNvPr id="851" name="Google Shape;851;p126"/>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852" name="Google Shape;852;p126"/>
          <p:cNvSpPr txBox="1"/>
          <p:nvPr/>
        </p:nvSpPr>
        <p:spPr>
          <a:xfrm>
            <a:off x="233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853" name="Google Shape;853;p126"/>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D6 - Graphics (Navy abstract 2)">
  <p:cSld name="CUSTOM_10_1">
    <p:bg>
      <p:bgPr>
        <a:solidFill>
          <a:srgbClr val="363F44"/>
        </a:solidFill>
        <a:effectLst/>
      </p:bgPr>
    </p:bg>
    <p:spTree>
      <p:nvGrpSpPr>
        <p:cNvPr id="1" name="Shape 854"/>
        <p:cNvGrpSpPr/>
        <p:nvPr/>
      </p:nvGrpSpPr>
      <p:grpSpPr>
        <a:xfrm>
          <a:off x="0" y="0"/>
          <a:ext cx="0" cy="0"/>
          <a:chOff x="0" y="0"/>
          <a:chExt cx="0" cy="0"/>
        </a:xfrm>
      </p:grpSpPr>
      <p:pic>
        <p:nvPicPr>
          <p:cNvPr id="855" name="Google Shape;855;p127"/>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856" name="Google Shape;856;p127"/>
          <p:cNvPicPr preferRelativeResize="0"/>
          <p:nvPr/>
        </p:nvPicPr>
        <p:blipFill rotWithShape="1">
          <a:blip r:embed="rId3">
            <a:alphaModFix/>
          </a:blip>
          <a:srcRect/>
          <a:stretch/>
        </p:blipFill>
        <p:spPr>
          <a:xfrm flipH="1">
            <a:off x="-721262" y="3665250"/>
            <a:ext cx="6707124" cy="3155249"/>
          </a:xfrm>
          <a:prstGeom prst="rect">
            <a:avLst/>
          </a:prstGeom>
          <a:noFill/>
          <a:ln>
            <a:noFill/>
          </a:ln>
        </p:spPr>
      </p:pic>
      <p:pic>
        <p:nvPicPr>
          <p:cNvPr id="857" name="Google Shape;857;p127"/>
          <p:cNvPicPr preferRelativeResize="0"/>
          <p:nvPr/>
        </p:nvPicPr>
        <p:blipFill rotWithShape="1">
          <a:blip r:embed="rId3">
            <a:alphaModFix/>
          </a:blip>
          <a:srcRect/>
          <a:stretch/>
        </p:blipFill>
        <p:spPr>
          <a:xfrm flipH="1">
            <a:off x="3346438" y="-774425"/>
            <a:ext cx="6707124" cy="3155249"/>
          </a:xfrm>
          <a:prstGeom prst="rect">
            <a:avLst/>
          </a:prstGeom>
          <a:noFill/>
          <a:ln>
            <a:noFill/>
          </a:ln>
        </p:spPr>
      </p:pic>
      <p:sp>
        <p:nvSpPr>
          <p:cNvPr id="858" name="Google Shape;858;p127"/>
          <p:cNvSpPr/>
          <p:nvPr/>
        </p:nvSpPr>
        <p:spPr>
          <a:xfrm>
            <a:off x="-573750" y="-1070300"/>
            <a:ext cx="3747000" cy="37470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27"/>
          <p:cNvSpPr/>
          <p:nvPr/>
        </p:nvSpPr>
        <p:spPr>
          <a:xfrm>
            <a:off x="6524225" y="3541155"/>
            <a:ext cx="1031100" cy="10311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27"/>
          <p:cNvSpPr/>
          <p:nvPr/>
        </p:nvSpPr>
        <p:spPr>
          <a:xfrm>
            <a:off x="6966991" y="2676700"/>
            <a:ext cx="1693500" cy="16935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2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862" name="Google Shape;862;p127"/>
          <p:cNvPicPr preferRelativeResize="0"/>
          <p:nvPr/>
        </p:nvPicPr>
        <p:blipFill rotWithShape="1">
          <a:blip r:embed="rId4">
            <a:alphaModFix/>
          </a:blip>
          <a:srcRect/>
          <a:stretch/>
        </p:blipFill>
        <p:spPr>
          <a:xfrm>
            <a:off x="8050375" y="4700875"/>
            <a:ext cx="984229" cy="1777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D7 - Graphics (navy abstract 3)">
  <p:cSld name="CUSTOM_10_1_1">
    <p:bg>
      <p:bgPr>
        <a:solidFill>
          <a:srgbClr val="363F44"/>
        </a:solidFill>
        <a:effectLst/>
      </p:bgPr>
    </p:bg>
    <p:spTree>
      <p:nvGrpSpPr>
        <p:cNvPr id="1" name="Shape 863"/>
        <p:cNvGrpSpPr/>
        <p:nvPr/>
      </p:nvGrpSpPr>
      <p:grpSpPr>
        <a:xfrm>
          <a:off x="0" y="0"/>
          <a:ext cx="0" cy="0"/>
          <a:chOff x="0" y="0"/>
          <a:chExt cx="0" cy="0"/>
        </a:xfrm>
      </p:grpSpPr>
      <p:pic>
        <p:nvPicPr>
          <p:cNvPr id="864" name="Google Shape;864;p128"/>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865" name="Google Shape;865;p128"/>
          <p:cNvPicPr preferRelativeResize="0"/>
          <p:nvPr/>
        </p:nvPicPr>
        <p:blipFill rotWithShape="1">
          <a:blip r:embed="rId3">
            <a:alphaModFix/>
          </a:blip>
          <a:srcRect/>
          <a:stretch/>
        </p:blipFill>
        <p:spPr>
          <a:xfrm flipH="1">
            <a:off x="2108500" y="2549375"/>
            <a:ext cx="6707124" cy="3155249"/>
          </a:xfrm>
          <a:prstGeom prst="rect">
            <a:avLst/>
          </a:prstGeom>
          <a:noFill/>
          <a:ln>
            <a:noFill/>
          </a:ln>
        </p:spPr>
      </p:pic>
      <p:sp>
        <p:nvSpPr>
          <p:cNvPr id="866" name="Google Shape;866;p128"/>
          <p:cNvSpPr/>
          <p:nvPr/>
        </p:nvSpPr>
        <p:spPr>
          <a:xfrm>
            <a:off x="612050" y="-449600"/>
            <a:ext cx="3423000" cy="34230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28"/>
          <p:cNvSpPr/>
          <p:nvPr/>
        </p:nvSpPr>
        <p:spPr>
          <a:xfrm rot="5400000">
            <a:off x="4548725" y="-2572112"/>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28"/>
          <p:cNvSpPr/>
          <p:nvPr/>
        </p:nvSpPr>
        <p:spPr>
          <a:xfrm>
            <a:off x="-201700" y="1329517"/>
            <a:ext cx="1906500" cy="19065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2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870" name="Google Shape;870;p128"/>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D8 - Graphics (navy abstract 4)">
  <p:cSld name="CUSTOM_10_1_1_1">
    <p:bg>
      <p:bgPr>
        <a:solidFill>
          <a:srgbClr val="363F44"/>
        </a:solidFill>
        <a:effectLst/>
      </p:bgPr>
    </p:bg>
    <p:spTree>
      <p:nvGrpSpPr>
        <p:cNvPr id="1" name="Shape 871"/>
        <p:cNvGrpSpPr/>
        <p:nvPr/>
      </p:nvGrpSpPr>
      <p:grpSpPr>
        <a:xfrm>
          <a:off x="0" y="0"/>
          <a:ext cx="0" cy="0"/>
          <a:chOff x="0" y="0"/>
          <a:chExt cx="0" cy="0"/>
        </a:xfrm>
      </p:grpSpPr>
      <p:sp>
        <p:nvSpPr>
          <p:cNvPr id="872" name="Google Shape;872;p129"/>
          <p:cNvSpPr/>
          <p:nvPr/>
        </p:nvSpPr>
        <p:spPr>
          <a:xfrm>
            <a:off x="-285900" y="3935250"/>
            <a:ext cx="2894400" cy="28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3" name="Google Shape;873;p129"/>
          <p:cNvPicPr preferRelativeResize="0"/>
          <p:nvPr/>
        </p:nvPicPr>
        <p:blipFill rotWithShape="1">
          <a:blip r:embed="rId2">
            <a:alphaModFix/>
          </a:blip>
          <a:srcRect/>
          <a:stretch/>
        </p:blipFill>
        <p:spPr>
          <a:xfrm flipH="1">
            <a:off x="5201438" y="-429925"/>
            <a:ext cx="6707124" cy="3155249"/>
          </a:xfrm>
          <a:prstGeom prst="rect">
            <a:avLst/>
          </a:prstGeom>
          <a:noFill/>
          <a:ln>
            <a:noFill/>
          </a:ln>
        </p:spPr>
      </p:pic>
      <p:sp>
        <p:nvSpPr>
          <p:cNvPr id="874" name="Google Shape;874;p129"/>
          <p:cNvSpPr/>
          <p:nvPr/>
        </p:nvSpPr>
        <p:spPr>
          <a:xfrm rot="5400000">
            <a:off x="4667386" y="2840086"/>
            <a:ext cx="3330300" cy="33303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29"/>
          <p:cNvSpPr/>
          <p:nvPr/>
        </p:nvSpPr>
        <p:spPr>
          <a:xfrm rot="5400000">
            <a:off x="4146412" y="1814888"/>
            <a:ext cx="1743300" cy="17433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129"/>
          <p:cNvPicPr preferRelativeResize="0"/>
          <p:nvPr/>
        </p:nvPicPr>
        <p:blipFill rotWithShape="1">
          <a:blip r:embed="rId2">
            <a:alphaModFix/>
          </a:blip>
          <a:srcRect/>
          <a:stretch/>
        </p:blipFill>
        <p:spPr>
          <a:xfrm flipH="1">
            <a:off x="-2674687" y="469675"/>
            <a:ext cx="6707124" cy="3155249"/>
          </a:xfrm>
          <a:prstGeom prst="rect">
            <a:avLst/>
          </a:prstGeom>
          <a:noFill/>
          <a:ln>
            <a:noFill/>
          </a:ln>
        </p:spPr>
      </p:pic>
      <p:sp>
        <p:nvSpPr>
          <p:cNvPr id="877" name="Google Shape;877;p129"/>
          <p:cNvSpPr/>
          <p:nvPr/>
        </p:nvSpPr>
        <p:spPr>
          <a:xfrm rot="-5400000">
            <a:off x="-3792426" y="-3359276"/>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878" name="Google Shape;878;p129"/>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879" name="Google Shape;879;p129"/>
          <p:cNvSpPr txBox="1"/>
          <p:nvPr/>
        </p:nvSpPr>
        <p:spPr>
          <a:xfrm>
            <a:off x="7911425" y="4878650"/>
            <a:ext cx="123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880" name="Google Shape;880;p129"/>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slide 1">
  <p:cSld name="TITLE_2_2">
    <p:spTree>
      <p:nvGrpSpPr>
        <p:cNvPr id="1" name="Shape 881"/>
        <p:cNvGrpSpPr/>
        <p:nvPr/>
      </p:nvGrpSpPr>
      <p:grpSpPr>
        <a:xfrm>
          <a:off x="0" y="0"/>
          <a:ext cx="0" cy="0"/>
          <a:chOff x="0" y="0"/>
          <a:chExt cx="0" cy="0"/>
        </a:xfrm>
      </p:grpSpPr>
      <p:pic>
        <p:nvPicPr>
          <p:cNvPr id="882" name="Google Shape;882;p130"/>
          <p:cNvPicPr preferRelativeResize="0"/>
          <p:nvPr/>
        </p:nvPicPr>
        <p:blipFill rotWithShape="1">
          <a:blip r:embed="rId2">
            <a:alphaModFix/>
          </a:blip>
          <a:srcRect l="52" r="25515" b="23377"/>
          <a:stretch/>
        </p:blipFill>
        <p:spPr>
          <a:xfrm>
            <a:off x="-40000" y="-40700"/>
            <a:ext cx="9281976" cy="5373599"/>
          </a:xfrm>
          <a:prstGeom prst="rect">
            <a:avLst/>
          </a:prstGeom>
          <a:noFill/>
          <a:ln>
            <a:noFill/>
          </a:ln>
        </p:spPr>
      </p:pic>
      <p:sp>
        <p:nvSpPr>
          <p:cNvPr id="883" name="Google Shape;883;p130"/>
          <p:cNvSpPr txBox="1">
            <a:spLocks noGrp="1"/>
          </p:cNvSpPr>
          <p:nvPr>
            <p:ph type="ctrTitle"/>
          </p:nvPr>
        </p:nvSpPr>
        <p:spPr>
          <a:xfrm>
            <a:off x="294075" y="797050"/>
            <a:ext cx="5039700" cy="2442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84" name="Google Shape;884;p130"/>
          <p:cNvSpPr txBox="1">
            <a:spLocks noGrp="1"/>
          </p:cNvSpPr>
          <p:nvPr>
            <p:ph type="subTitle" idx="1"/>
          </p:nvPr>
        </p:nvSpPr>
        <p:spPr>
          <a:xfrm>
            <a:off x="294075" y="3239050"/>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3F44"/>
              </a:buClr>
              <a:buSzPts val="1200"/>
              <a:buNone/>
              <a:defRPr>
                <a:solidFill>
                  <a:srgbClr val="363F4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85" name="Google Shape;885;p1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pic>
        <p:nvPicPr>
          <p:cNvPr id="886" name="Google Shape;886;p130" descr="Duo Logo White@2x.png"/>
          <p:cNvPicPr preferRelativeResize="0"/>
          <p:nvPr/>
        </p:nvPicPr>
        <p:blipFill>
          <a:blip r:embed="rId3">
            <a:alphaModFix/>
          </a:blip>
          <a:stretch>
            <a:fillRect/>
          </a:stretch>
        </p:blipFill>
        <p:spPr>
          <a:xfrm>
            <a:off x="384681" y="4327931"/>
            <a:ext cx="1513500" cy="490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1 - Graphic only (2FA)">
  <p:cSld name="SECTION_HEADER_2_1_1">
    <p:spTree>
      <p:nvGrpSpPr>
        <p:cNvPr id="1" name="Shape 74"/>
        <p:cNvGrpSpPr/>
        <p:nvPr/>
      </p:nvGrpSpPr>
      <p:grpSpPr>
        <a:xfrm>
          <a:off x="0" y="0"/>
          <a:ext cx="0" cy="0"/>
          <a:chOff x="0" y="0"/>
          <a:chExt cx="0" cy="0"/>
        </a:xfrm>
      </p:grpSpPr>
      <p:pic>
        <p:nvPicPr>
          <p:cNvPr id="75" name="Google Shape;75;p14" descr="kendra-iphone-macbook.jpg"/>
          <p:cNvPicPr preferRelativeResize="0"/>
          <p:nvPr/>
        </p:nvPicPr>
        <p:blipFill rotWithShape="1">
          <a:blip r:embed="rId2">
            <a:alphaModFix/>
          </a:blip>
          <a:srcRect t="7827" b="7827"/>
          <a:stretch/>
        </p:blipFill>
        <p:spPr>
          <a:xfrm>
            <a:off x="0" y="0"/>
            <a:ext cx="9144001" cy="5143499"/>
          </a:xfrm>
          <a:prstGeom prst="rect">
            <a:avLst/>
          </a:prstGeom>
          <a:noFill/>
          <a:ln>
            <a:noFill/>
          </a:ln>
        </p:spPr>
      </p:pic>
      <p:pic>
        <p:nvPicPr>
          <p:cNvPr id="76" name="Google Shape;76;p14"/>
          <p:cNvPicPr preferRelativeResize="0"/>
          <p:nvPr/>
        </p:nvPicPr>
        <p:blipFill>
          <a:blip r:embed="rId3">
            <a:alphaModFix/>
          </a:blip>
          <a:stretch>
            <a:fillRect/>
          </a:stretch>
        </p:blipFill>
        <p:spPr>
          <a:xfrm>
            <a:off x="404800" y="4700872"/>
            <a:ext cx="548700" cy="177778"/>
          </a:xfrm>
          <a:prstGeom prst="rect">
            <a:avLst/>
          </a:prstGeom>
          <a:noFill/>
          <a:ln>
            <a:noFill/>
          </a:ln>
        </p:spPr>
      </p:pic>
      <p:pic>
        <p:nvPicPr>
          <p:cNvPr id="77" name="Google Shape;77;p14"/>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78" name="Google Shape;78;p1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79" name="Google Shape;79;p14"/>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3 - Body with image (Duo Mobile)">
  <p:cSld name="SECTION_HEADER_2_1_1_1">
    <p:spTree>
      <p:nvGrpSpPr>
        <p:cNvPr id="1" name="Shape 80"/>
        <p:cNvGrpSpPr/>
        <p:nvPr/>
      </p:nvGrpSpPr>
      <p:grpSpPr>
        <a:xfrm>
          <a:off x="0" y="0"/>
          <a:ext cx="0" cy="0"/>
          <a:chOff x="0" y="0"/>
          <a:chExt cx="0" cy="0"/>
        </a:xfrm>
      </p:grpSpPr>
      <p:pic>
        <p:nvPicPr>
          <p:cNvPr id="81" name="Google Shape;81;p15"/>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82" name="Google Shape;82;p15"/>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83" name="Google Shape;83;p15" descr="Product Shot - iPhone.jpg"/>
          <p:cNvPicPr preferRelativeResize="0"/>
          <p:nvPr/>
        </p:nvPicPr>
        <p:blipFill>
          <a:blip r:embed="rId3">
            <a:alphaModFix/>
          </a:blip>
          <a:stretch>
            <a:fillRect/>
          </a:stretch>
        </p:blipFill>
        <p:spPr>
          <a:xfrm>
            <a:off x="5980436" y="766459"/>
            <a:ext cx="2232351" cy="3610576"/>
          </a:xfrm>
          <a:prstGeom prst="rect">
            <a:avLst/>
          </a:prstGeom>
          <a:noFill/>
          <a:ln>
            <a:noFill/>
          </a:ln>
        </p:spPr>
      </p:pic>
      <p:sp>
        <p:nvSpPr>
          <p:cNvPr id="84" name="Google Shape;84;p15"/>
          <p:cNvSpPr txBox="1">
            <a:spLocks noGrp="1"/>
          </p:cNvSpPr>
          <p:nvPr>
            <p:ph type="title"/>
          </p:nvPr>
        </p:nvSpPr>
        <p:spPr>
          <a:xfrm>
            <a:off x="295400" y="582175"/>
            <a:ext cx="5620800" cy="80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 name="Google Shape;85;p15"/>
          <p:cNvSpPr txBox="1">
            <a:spLocks noGrp="1"/>
          </p:cNvSpPr>
          <p:nvPr>
            <p:ph type="subTitle" idx="1"/>
          </p:nvPr>
        </p:nvSpPr>
        <p:spPr>
          <a:xfrm>
            <a:off x="295400" y="2298875"/>
            <a:ext cx="4703100" cy="1702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6" name="Google Shape;86;p1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87" name="Google Shape;87;p15"/>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1 - Subtitle (plain)">
  <p:cSld name="SECTION_HEADER_1">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90" name="Google Shape;90;p16"/>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91" name="Google Shape;91;p1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92" name="Google Shape;92;p16"/>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2 - Subtitle (pattern)">
  <p:cSld name="SECTION_HEADER_1_1">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63F44"/>
              </a:buClr>
              <a:buSzPts val="3600"/>
              <a:buNone/>
              <a:defRPr sz="3600">
                <a:solidFill>
                  <a:srgbClr val="363F4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95" name="Google Shape;95;p17"/>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96" name="Google Shape;96;p17"/>
          <p:cNvPicPr preferRelativeResize="0"/>
          <p:nvPr/>
        </p:nvPicPr>
        <p:blipFill>
          <a:blip r:embed="rId3">
            <a:alphaModFix/>
          </a:blip>
          <a:stretch>
            <a:fillRect/>
          </a:stretch>
        </p:blipFill>
        <p:spPr>
          <a:xfrm>
            <a:off x="-4551700" y="-3369206"/>
            <a:ext cx="9143999" cy="4301612"/>
          </a:xfrm>
          <a:prstGeom prst="rect">
            <a:avLst/>
          </a:prstGeom>
          <a:noFill/>
          <a:ln>
            <a:noFill/>
          </a:ln>
        </p:spPr>
      </p:pic>
      <p:pic>
        <p:nvPicPr>
          <p:cNvPr id="97" name="Google Shape;97;p17"/>
          <p:cNvPicPr preferRelativeResize="0"/>
          <p:nvPr/>
        </p:nvPicPr>
        <p:blipFill>
          <a:blip r:embed="rId3">
            <a:alphaModFix/>
          </a:blip>
          <a:stretch>
            <a:fillRect/>
          </a:stretch>
        </p:blipFill>
        <p:spPr>
          <a:xfrm>
            <a:off x="4592300" y="4211094"/>
            <a:ext cx="9143999" cy="4301612"/>
          </a:xfrm>
          <a:prstGeom prst="rect">
            <a:avLst/>
          </a:prstGeom>
          <a:noFill/>
          <a:ln>
            <a:noFill/>
          </a:ln>
        </p:spPr>
      </p:pic>
      <p:sp>
        <p:nvSpPr>
          <p:cNvPr id="98" name="Google Shape;98;p17"/>
          <p:cNvSpPr txBox="1"/>
          <p:nvPr/>
        </p:nvSpPr>
        <p:spPr>
          <a:xfrm>
            <a:off x="311700" y="4878650"/>
            <a:ext cx="50223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99" name="Google Shape;99;p17"/>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4 - Body with bullets (left)" type="tx">
  <p:cSld name="TITLE_AND_BODY">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8"/>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pic>
        <p:nvPicPr>
          <p:cNvPr id="103" name="Google Shape;103;p18"/>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04" name="Google Shape;104;p1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05" name="Google Shape;105;p18"/>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5 - Body with bullets (left and pattern)">
  <p:cSld name="TITLE_AND_BODY_1">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19"/>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pic>
        <p:nvPicPr>
          <p:cNvPr id="109" name="Google Shape;109;p19"/>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110" name="Google Shape;110;p19"/>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111" name="Google Shape;111;p19"/>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12" name="Google Shape;112;p19"/>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6 - Body with bullets (double)" type="twoColTx">
  <p:cSld name="TITLE_AND_TWO_COLUMNS">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Clr>
                <a:srgbClr val="6BBF4E"/>
              </a:buClr>
              <a:buSzPts val="1200"/>
              <a:buChar char="○"/>
              <a:defRPr sz="1200"/>
            </a:lvl6pPr>
            <a:lvl7pPr marL="3200400" lvl="6" indent="-304800" rtl="0">
              <a:spcBef>
                <a:spcPts val="1600"/>
              </a:spcBef>
              <a:spcAft>
                <a:spcPts val="0"/>
              </a:spcAft>
              <a:buClr>
                <a:srgbClr val="6BBF4E"/>
              </a:buClr>
              <a:buSzPts val="1200"/>
              <a:buChar char="○"/>
              <a:defRPr sz="1200"/>
            </a:lvl7pPr>
            <a:lvl8pPr marL="3657600" lvl="7" indent="-304800" rtl="0">
              <a:spcBef>
                <a:spcPts val="1600"/>
              </a:spcBef>
              <a:spcAft>
                <a:spcPts val="0"/>
              </a:spcAft>
              <a:buClr>
                <a:srgbClr val="6BBF4E"/>
              </a:buClr>
              <a:buSzPts val="1200"/>
              <a:buChar char="○"/>
              <a:defRPr sz="1200"/>
            </a:lvl8pPr>
            <a:lvl9pPr marL="4114800" lvl="8" indent="-304800" rtl="0">
              <a:spcBef>
                <a:spcPts val="1600"/>
              </a:spcBef>
              <a:spcAft>
                <a:spcPts val="1600"/>
              </a:spcAft>
              <a:buClr>
                <a:srgbClr val="6BBF4E"/>
              </a:buClr>
              <a:buSzPts val="1200"/>
              <a:buChar char="○"/>
              <a:defRPr sz="1200"/>
            </a:lvl9pPr>
          </a:lstStyle>
          <a:p>
            <a:endParaRPr/>
          </a:p>
        </p:txBody>
      </p:sp>
      <p:sp>
        <p:nvSpPr>
          <p:cNvPr id="116" name="Google Shape;116;p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Clr>
                <a:srgbClr val="6BBF4E"/>
              </a:buClr>
              <a:buSzPts val="1200"/>
              <a:buChar char="○"/>
              <a:defRPr sz="1200"/>
            </a:lvl6pPr>
            <a:lvl7pPr marL="3200400" lvl="6" indent="-304800" rtl="0">
              <a:spcBef>
                <a:spcPts val="1600"/>
              </a:spcBef>
              <a:spcAft>
                <a:spcPts val="0"/>
              </a:spcAft>
              <a:buClr>
                <a:srgbClr val="6BBF4E"/>
              </a:buClr>
              <a:buSzPts val="1200"/>
              <a:buChar char="○"/>
              <a:defRPr sz="1200"/>
            </a:lvl7pPr>
            <a:lvl8pPr marL="3657600" lvl="7" indent="-304800" rtl="0">
              <a:spcBef>
                <a:spcPts val="1600"/>
              </a:spcBef>
              <a:spcAft>
                <a:spcPts val="0"/>
              </a:spcAft>
              <a:buClr>
                <a:srgbClr val="6BBF4E"/>
              </a:buClr>
              <a:buSzPts val="1200"/>
              <a:buChar char="○"/>
              <a:defRPr sz="1200"/>
            </a:lvl8pPr>
            <a:lvl9pPr marL="4114800" lvl="8" indent="-304800" rtl="0">
              <a:spcBef>
                <a:spcPts val="1600"/>
              </a:spcBef>
              <a:spcAft>
                <a:spcPts val="1600"/>
              </a:spcAft>
              <a:buClr>
                <a:srgbClr val="6BBF4E"/>
              </a:buClr>
              <a:buSzPts val="1200"/>
              <a:buChar char="○"/>
              <a:defRPr sz="1200"/>
            </a:lvl9pPr>
          </a:lstStyle>
          <a:p>
            <a:endParaRPr/>
          </a:p>
        </p:txBody>
      </p:sp>
      <p:pic>
        <p:nvPicPr>
          <p:cNvPr id="117" name="Google Shape;117;p20"/>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18" name="Google Shape;118;p2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19" name="Google Shape;119;p20"/>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2 - Title (plain navy)">
  <p:cSld name="TITLE_2_1">
    <p:bg>
      <p:bgPr>
        <a:solidFill>
          <a:srgbClr val="363F44"/>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294075" y="797050"/>
            <a:ext cx="5039700" cy="2442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 name="Google Shape;17;p3"/>
          <p:cNvSpPr txBox="1">
            <a:spLocks noGrp="1"/>
          </p:cNvSpPr>
          <p:nvPr>
            <p:ph type="subTitle" idx="1"/>
          </p:nvPr>
        </p:nvSpPr>
        <p:spPr>
          <a:xfrm>
            <a:off x="294075" y="3239050"/>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8" name="Google Shape;18;p3" descr="Duo Logo White@2x.png"/>
          <p:cNvPicPr preferRelativeResize="0"/>
          <p:nvPr/>
        </p:nvPicPr>
        <p:blipFill>
          <a:blip r:embed="rId2">
            <a:alphaModFix/>
          </a:blip>
          <a:stretch>
            <a:fillRect/>
          </a:stretch>
        </p:blipFill>
        <p:spPr>
          <a:xfrm>
            <a:off x="384681" y="4327931"/>
            <a:ext cx="1513500" cy="490375"/>
          </a:xfrm>
          <a:prstGeom prst="rect">
            <a:avLst/>
          </a:prstGeom>
          <a:noFill/>
          <a:ln>
            <a:noFill/>
          </a:ln>
        </p:spPr>
      </p:pic>
      <p:sp>
        <p:nvSpPr>
          <p:cNvPr id="19" name="Google Shape;19;p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0" name="Google Shape;20;p3"/>
          <p:cNvPicPr preferRelativeResize="0"/>
          <p:nvPr/>
        </p:nvPicPr>
        <p:blipFill rotWithShape="1">
          <a:blip r:embed="rId3">
            <a:alphaModFix/>
          </a:blip>
          <a:srcRect/>
          <a:stretch/>
        </p:blipFill>
        <p:spPr>
          <a:xfrm>
            <a:off x="2192000" y="4579749"/>
            <a:ext cx="1320700" cy="2385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7 - Body (title only)" type="titleOnly">
  <p:cSld name="TITLE_ONLY">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2" name="Google Shape;122;p21"/>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23" name="Google Shape;123;p2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24" name="Google Shape;124;p21"/>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8 - Body (no details, pattern)">
  <p:cSld name="TITLE_ONLY_1">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7" name="Google Shape;127;p22"/>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128" name="Google Shape;128;p22"/>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129" name="Google Shape;129;p22"/>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30" name="Google Shape;130;p22"/>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9 - Body with bullets (narrow)">
  <p:cSld name="ONE_COLUMN_TEXT">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23"/>
          <p:cNvSpPr txBox="1">
            <a:spLocks noGrp="1"/>
          </p:cNvSpPr>
          <p:nvPr>
            <p:ph type="body" idx="1"/>
          </p:nvPr>
        </p:nvSpPr>
        <p:spPr>
          <a:xfrm>
            <a:off x="311700" y="1389600"/>
            <a:ext cx="33408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134" name="Google Shape;134;p23"/>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35" name="Google Shape;135;p2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36" name="Google Shape;136;p23"/>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3 - Subtitle (plain)">
  <p:cSld name="MAIN_POIN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139" name="Google Shape;139;p24"/>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40" name="Google Shape;140;p2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41" name="Google Shape;141;p24"/>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4 - Subtitle (green)">
  <p:cSld name="MAIN_POINT_1">
    <p:bg>
      <p:bgPr>
        <a:solidFill>
          <a:srgbClr val="6BBF4E"/>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144" name="Google Shape;144;p25"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145" name="Google Shape;145;p2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146" name="Google Shape;146;p25"/>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5 - Subtitle (navy)">
  <p:cSld name="MAIN_POINT_1_1">
    <p:bg>
      <p:bgPr>
        <a:solidFill>
          <a:srgbClr val="374044"/>
        </a:solidFill>
        <a:effectLst/>
      </p:bgPr>
    </p:bg>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149" name="Google Shape;149;p26"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150" name="Google Shape;150;p2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151" name="Google Shape;151;p26"/>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9 - Body (image right)">
  <p:cSld name="SECTION_TITLE_AND_DESCRIPTION">
    <p:spTree>
      <p:nvGrpSpPr>
        <p:cNvPr id="1" name="Shape 152"/>
        <p:cNvGrpSpPr/>
        <p:nvPr/>
      </p:nvGrpSpPr>
      <p:grpSpPr>
        <a:xfrm>
          <a:off x="0" y="0"/>
          <a:ext cx="0" cy="0"/>
          <a:chOff x="0" y="0"/>
          <a:chExt cx="0" cy="0"/>
        </a:xfrm>
      </p:grpSpPr>
      <p:sp>
        <p:nvSpPr>
          <p:cNvPr id="153" name="Google Shape;153;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txBox="1">
            <a:spLocks noGrp="1"/>
          </p:cNvSpPr>
          <p:nvPr>
            <p:ph type="title"/>
          </p:nvPr>
        </p:nvSpPr>
        <p:spPr>
          <a:xfrm>
            <a:off x="265500" y="1233175"/>
            <a:ext cx="413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5" name="Google Shape;155;p27"/>
          <p:cNvSpPr txBox="1">
            <a:spLocks noGrp="1"/>
          </p:cNvSpPr>
          <p:nvPr>
            <p:ph type="subTitle" idx="1"/>
          </p:nvPr>
        </p:nvSpPr>
        <p:spPr>
          <a:xfrm>
            <a:off x="265500" y="2803075"/>
            <a:ext cx="41352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pic>
        <p:nvPicPr>
          <p:cNvPr id="156" name="Google Shape;156;p27"/>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57" name="Google Shape;157;p27"/>
          <p:cNvSpPr txBox="1"/>
          <p:nvPr/>
        </p:nvSpPr>
        <p:spPr>
          <a:xfrm>
            <a:off x="341700" y="4878650"/>
            <a:ext cx="88785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58" name="Google Shape;158;p27"/>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10 - Body (image left)">
  <p:cSld name="SECTION_TITLE_AND_DESCRIPTION_1">
    <p:spTree>
      <p:nvGrpSpPr>
        <p:cNvPr id="1" name="Shape 159"/>
        <p:cNvGrpSpPr/>
        <p:nvPr/>
      </p:nvGrpSpPr>
      <p:grpSpPr>
        <a:xfrm>
          <a:off x="0" y="0"/>
          <a:ext cx="0" cy="0"/>
          <a:chOff x="0" y="0"/>
          <a:chExt cx="0" cy="0"/>
        </a:xfrm>
      </p:grpSpPr>
      <p:sp>
        <p:nvSpPr>
          <p:cNvPr id="160" name="Google Shape;160;p28"/>
          <p:cNvSpPr/>
          <p:nvPr/>
        </p:nvSpPr>
        <p:spPr>
          <a:xfrm>
            <a:off x="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txBox="1">
            <a:spLocks noGrp="1"/>
          </p:cNvSpPr>
          <p:nvPr>
            <p:ph type="title"/>
          </p:nvPr>
        </p:nvSpPr>
        <p:spPr>
          <a:xfrm>
            <a:off x="5008800" y="1233175"/>
            <a:ext cx="36006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62" name="Google Shape;162;p28"/>
          <p:cNvSpPr txBox="1">
            <a:spLocks noGrp="1"/>
          </p:cNvSpPr>
          <p:nvPr>
            <p:ph type="subTitle" idx="1"/>
          </p:nvPr>
        </p:nvSpPr>
        <p:spPr>
          <a:xfrm>
            <a:off x="5008800" y="2803075"/>
            <a:ext cx="36006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3" name="Google Shape;163;p2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64" name="Google Shape;164;p28"/>
          <p:cNvPicPr preferRelativeResize="0"/>
          <p:nvPr/>
        </p:nvPicPr>
        <p:blipFill>
          <a:blip r:embed="rId2">
            <a:alphaModFix/>
          </a:blip>
          <a:stretch>
            <a:fillRect/>
          </a:stretch>
        </p:blipFill>
        <p:spPr>
          <a:xfrm>
            <a:off x="5850700" y="4700875"/>
            <a:ext cx="984229" cy="177775"/>
          </a:xfrm>
          <a:prstGeom prst="rect">
            <a:avLst/>
          </a:prstGeom>
          <a:noFill/>
          <a:ln>
            <a:noFill/>
          </a:ln>
        </p:spPr>
      </p:pic>
      <p:pic>
        <p:nvPicPr>
          <p:cNvPr id="165" name="Google Shape;165;p28"/>
          <p:cNvPicPr preferRelativeResize="0"/>
          <p:nvPr/>
        </p:nvPicPr>
        <p:blipFill>
          <a:blip r:embed="rId3">
            <a:alphaModFix/>
          </a:blip>
          <a:stretch>
            <a:fillRect/>
          </a:stretch>
        </p:blipFill>
        <p:spPr>
          <a:xfrm>
            <a:off x="5132725" y="4700872"/>
            <a:ext cx="548700" cy="17777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11 - Body (recap of main points, pattern)">
  <p:cSld name="CUSTOM_8_1">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 name="Google Shape;168;p29"/>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69" name="Google Shape;169;p29"/>
          <p:cNvSpPr/>
          <p:nvPr/>
        </p:nvSpPr>
        <p:spPr>
          <a:xfrm>
            <a:off x="-626250" y="2469818"/>
            <a:ext cx="1258800" cy="12588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8098513" y="804077"/>
            <a:ext cx="1258800" cy="12588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3117275" y="3656132"/>
            <a:ext cx="2301600" cy="2301600"/>
          </a:xfrm>
          <a:prstGeom prst="ellipse">
            <a:avLst/>
          </a:prstGeom>
          <a:noFill/>
          <a:ln w="762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29"/>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173" name="Google Shape;173;p29"/>
          <p:cNvSpPr txBox="1">
            <a:spLocks noGrp="1"/>
          </p:cNvSpPr>
          <p:nvPr>
            <p:ph type="title" idx="2"/>
          </p:nvPr>
        </p:nvSpPr>
        <p:spPr>
          <a:xfrm>
            <a:off x="404800"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174" name="Google Shape;174;p29"/>
          <p:cNvSpPr txBox="1">
            <a:spLocks noGrp="1"/>
          </p:cNvSpPr>
          <p:nvPr>
            <p:ph type="title" idx="3"/>
          </p:nvPr>
        </p:nvSpPr>
        <p:spPr>
          <a:xfrm>
            <a:off x="3163775"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175" name="Google Shape;175;p29"/>
          <p:cNvSpPr txBox="1">
            <a:spLocks noGrp="1"/>
          </p:cNvSpPr>
          <p:nvPr>
            <p:ph type="title" idx="4"/>
          </p:nvPr>
        </p:nvSpPr>
        <p:spPr>
          <a:xfrm>
            <a:off x="5922750"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176" name="Google Shape;176;p29"/>
          <p:cNvSpPr txBox="1"/>
          <p:nvPr/>
        </p:nvSpPr>
        <p:spPr>
          <a:xfrm>
            <a:off x="6141375" y="4497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77" name="Google Shape;177;p29"/>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12 - Body (green left, bullets right)">
  <p:cSld name="CUSTOM_9">
    <p:spTree>
      <p:nvGrpSpPr>
        <p:cNvPr id="1" name="Shape 178"/>
        <p:cNvGrpSpPr/>
        <p:nvPr/>
      </p:nvGrpSpPr>
      <p:grpSpPr>
        <a:xfrm>
          <a:off x="0" y="0"/>
          <a:ext cx="0" cy="0"/>
          <a:chOff x="0" y="0"/>
          <a:chExt cx="0" cy="0"/>
        </a:xfrm>
      </p:grpSpPr>
      <p:sp>
        <p:nvSpPr>
          <p:cNvPr id="179" name="Google Shape;179;p30"/>
          <p:cNvSpPr/>
          <p:nvPr/>
        </p:nvSpPr>
        <p:spPr>
          <a:xfrm>
            <a:off x="0" y="0"/>
            <a:ext cx="4565400" cy="5143500"/>
          </a:xfrm>
          <a:prstGeom prst="rect">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 name="Google Shape;181;p30"/>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sp>
        <p:nvSpPr>
          <p:cNvPr id="182" name="Google Shape;182;p30"/>
          <p:cNvSpPr txBox="1">
            <a:spLocks noGrp="1"/>
          </p:cNvSpPr>
          <p:nvPr>
            <p:ph type="title" idx="2"/>
          </p:nvPr>
        </p:nvSpPr>
        <p:spPr>
          <a:xfrm>
            <a:off x="311700" y="2981775"/>
            <a:ext cx="4044900" cy="112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63F44"/>
                </a:solidFill>
              </a:defRPr>
            </a:lvl1pPr>
            <a:lvl2pPr lvl="1" rtl="0">
              <a:spcBef>
                <a:spcPts val="0"/>
              </a:spcBef>
              <a:spcAft>
                <a:spcPts val="0"/>
              </a:spcAft>
              <a:buNone/>
              <a:defRPr sz="2400">
                <a:solidFill>
                  <a:srgbClr val="363F44"/>
                </a:solidFill>
              </a:defRPr>
            </a:lvl2pPr>
            <a:lvl3pPr lvl="2" rtl="0">
              <a:spcBef>
                <a:spcPts val="0"/>
              </a:spcBef>
              <a:spcAft>
                <a:spcPts val="0"/>
              </a:spcAft>
              <a:buNone/>
              <a:defRPr sz="2400">
                <a:solidFill>
                  <a:srgbClr val="363F44"/>
                </a:solidFill>
              </a:defRPr>
            </a:lvl3pPr>
            <a:lvl4pPr lvl="3" rtl="0">
              <a:spcBef>
                <a:spcPts val="0"/>
              </a:spcBef>
              <a:spcAft>
                <a:spcPts val="0"/>
              </a:spcAft>
              <a:buNone/>
              <a:defRPr sz="2400">
                <a:solidFill>
                  <a:srgbClr val="363F44"/>
                </a:solidFill>
              </a:defRPr>
            </a:lvl4pPr>
            <a:lvl5pPr lvl="4" rtl="0">
              <a:spcBef>
                <a:spcPts val="0"/>
              </a:spcBef>
              <a:spcAft>
                <a:spcPts val="0"/>
              </a:spcAft>
              <a:buNone/>
              <a:defRPr sz="2400">
                <a:solidFill>
                  <a:srgbClr val="363F44"/>
                </a:solidFill>
              </a:defRPr>
            </a:lvl5pPr>
            <a:lvl6pPr lvl="5" rtl="0">
              <a:spcBef>
                <a:spcPts val="0"/>
              </a:spcBef>
              <a:spcAft>
                <a:spcPts val="0"/>
              </a:spcAft>
              <a:buNone/>
              <a:defRPr sz="2400">
                <a:solidFill>
                  <a:srgbClr val="363F44"/>
                </a:solidFill>
              </a:defRPr>
            </a:lvl6pPr>
            <a:lvl7pPr lvl="6" rtl="0">
              <a:spcBef>
                <a:spcPts val="0"/>
              </a:spcBef>
              <a:spcAft>
                <a:spcPts val="0"/>
              </a:spcAft>
              <a:buNone/>
              <a:defRPr sz="2400">
                <a:solidFill>
                  <a:srgbClr val="363F44"/>
                </a:solidFill>
              </a:defRPr>
            </a:lvl7pPr>
            <a:lvl8pPr lvl="7" rtl="0">
              <a:spcBef>
                <a:spcPts val="0"/>
              </a:spcBef>
              <a:spcAft>
                <a:spcPts val="0"/>
              </a:spcAft>
              <a:buNone/>
              <a:defRPr sz="2400">
                <a:solidFill>
                  <a:srgbClr val="363F44"/>
                </a:solidFill>
              </a:defRPr>
            </a:lvl8pPr>
            <a:lvl9pPr lvl="8" rtl="0">
              <a:spcBef>
                <a:spcPts val="0"/>
              </a:spcBef>
              <a:spcAft>
                <a:spcPts val="0"/>
              </a:spcAft>
              <a:buNone/>
              <a:defRPr sz="2400">
                <a:solidFill>
                  <a:srgbClr val="363F44"/>
                </a:solidFill>
              </a:defRPr>
            </a:lvl9pPr>
          </a:lstStyle>
          <a:p>
            <a:endParaRPr/>
          </a:p>
        </p:txBody>
      </p:sp>
      <p:pic>
        <p:nvPicPr>
          <p:cNvPr id="183" name="Google Shape;183;p30"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184" name="Google Shape;184;p3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185" name="Google Shape;185;p30"/>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3 - Title (right side)">
  <p:cSld name="TITLE_1_1_1">
    <p:spTree>
      <p:nvGrpSpPr>
        <p:cNvPr id="1" name="Shape 21"/>
        <p:cNvGrpSpPr/>
        <p:nvPr/>
      </p:nvGrpSpPr>
      <p:grpSpPr>
        <a:xfrm>
          <a:off x="0" y="0"/>
          <a:ext cx="0" cy="0"/>
          <a:chOff x="0" y="0"/>
          <a:chExt cx="0" cy="0"/>
        </a:xfrm>
      </p:grpSpPr>
      <p:pic>
        <p:nvPicPr>
          <p:cNvPr id="22" name="Google Shape;22;p4"/>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23" name="Google Shape;23;p4" descr="kendra_windows-laptop_microsoft-phone.jpg"/>
          <p:cNvPicPr preferRelativeResize="0"/>
          <p:nvPr/>
        </p:nvPicPr>
        <p:blipFill rotWithShape="1">
          <a:blip r:embed="rId3">
            <a:alphaModFix/>
          </a:blip>
          <a:srcRect l="31478"/>
          <a:stretch/>
        </p:blipFill>
        <p:spPr>
          <a:xfrm>
            <a:off x="404800" y="671675"/>
            <a:ext cx="3623400" cy="3685200"/>
          </a:xfrm>
          <a:prstGeom prst="rect">
            <a:avLst/>
          </a:prstGeom>
          <a:noFill/>
          <a:ln>
            <a:noFill/>
          </a:ln>
        </p:spPr>
      </p:pic>
      <p:sp>
        <p:nvSpPr>
          <p:cNvPr id="24" name="Google Shape;24;p4"/>
          <p:cNvSpPr txBox="1">
            <a:spLocks noGrp="1"/>
          </p:cNvSpPr>
          <p:nvPr>
            <p:ph type="title"/>
          </p:nvPr>
        </p:nvSpPr>
        <p:spPr>
          <a:xfrm>
            <a:off x="4603500" y="519275"/>
            <a:ext cx="4311900" cy="1857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5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 name="Google Shape;25;p4"/>
          <p:cNvSpPr txBox="1">
            <a:spLocks noGrp="1"/>
          </p:cNvSpPr>
          <p:nvPr>
            <p:ph type="subTitle" idx="1"/>
          </p:nvPr>
        </p:nvSpPr>
        <p:spPr>
          <a:xfrm>
            <a:off x="4603500" y="3393038"/>
            <a:ext cx="3794100" cy="1485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6" name="Google Shape;26;p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27" name="Google Shape;27;p4"/>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13 - Body (navy left, bullets right)">
  <p:cSld name="CUSTOM_9_1">
    <p:bg>
      <p:bgPr>
        <a:solidFill>
          <a:srgbClr val="6BBF4E"/>
        </a:solidFill>
        <a:effectLst/>
      </p:bgPr>
    </p:bg>
    <p:spTree>
      <p:nvGrpSpPr>
        <p:cNvPr id="1" name="Shape 186"/>
        <p:cNvGrpSpPr/>
        <p:nvPr/>
      </p:nvGrpSpPr>
      <p:grpSpPr>
        <a:xfrm>
          <a:off x="0" y="0"/>
          <a:ext cx="0" cy="0"/>
          <a:chOff x="0" y="0"/>
          <a:chExt cx="0" cy="0"/>
        </a:xfrm>
      </p:grpSpPr>
      <p:sp>
        <p:nvSpPr>
          <p:cNvPr id="187" name="Google Shape;187;p31"/>
          <p:cNvSpPr/>
          <p:nvPr/>
        </p:nvSpPr>
        <p:spPr>
          <a:xfrm>
            <a:off x="0" y="0"/>
            <a:ext cx="4565400" cy="5143500"/>
          </a:xfrm>
          <a:prstGeom prst="rec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 name="Google Shape;189;p31"/>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rgbClr val="363F44"/>
              </a:buClr>
              <a:buSzPts val="1200"/>
              <a:buChar char="●"/>
              <a:defRPr>
                <a:solidFill>
                  <a:srgbClr val="FFFFFF"/>
                </a:solidFill>
              </a:defRPr>
            </a:lvl1pPr>
            <a:lvl2pPr marL="914400" lvl="1" indent="-304800" rtl="0">
              <a:spcBef>
                <a:spcPts val="1600"/>
              </a:spcBef>
              <a:spcAft>
                <a:spcPts val="0"/>
              </a:spcAft>
              <a:buClr>
                <a:srgbClr val="363F44"/>
              </a:buClr>
              <a:buSzPts val="1200"/>
              <a:buChar char="○"/>
              <a:defRPr>
                <a:solidFill>
                  <a:srgbClr val="FFFFFF"/>
                </a:solidFill>
              </a:defRPr>
            </a:lvl2pPr>
            <a:lvl3pPr marL="1371600" lvl="2" indent="-317500" rtl="0">
              <a:spcBef>
                <a:spcPts val="1600"/>
              </a:spcBef>
              <a:spcAft>
                <a:spcPts val="0"/>
              </a:spcAft>
              <a:buClr>
                <a:srgbClr val="363F44"/>
              </a:buClr>
              <a:buSzPts val="1400"/>
              <a:buChar char="○"/>
              <a:defRPr>
                <a:solidFill>
                  <a:srgbClr val="FFFFFF"/>
                </a:solidFill>
              </a:defRPr>
            </a:lvl3pPr>
            <a:lvl4pPr marL="1828800" lvl="3" indent="-317500" rtl="0">
              <a:spcBef>
                <a:spcPts val="1600"/>
              </a:spcBef>
              <a:spcAft>
                <a:spcPts val="0"/>
              </a:spcAft>
              <a:buClr>
                <a:srgbClr val="363F44"/>
              </a:buClr>
              <a:buSzPts val="1400"/>
              <a:buChar char="○"/>
              <a:defRPr>
                <a:solidFill>
                  <a:srgbClr val="FFFFFF"/>
                </a:solidFill>
              </a:defRPr>
            </a:lvl4pPr>
            <a:lvl5pPr marL="2286000" lvl="4" indent="-317500" rtl="0">
              <a:spcBef>
                <a:spcPts val="1600"/>
              </a:spcBef>
              <a:spcAft>
                <a:spcPts val="0"/>
              </a:spcAft>
              <a:buClr>
                <a:srgbClr val="363F44"/>
              </a:buClr>
              <a:buSzPts val="1400"/>
              <a:buChar char="○"/>
              <a:defRPr>
                <a:solidFill>
                  <a:srgbClr val="FFFFFF"/>
                </a:solidFill>
              </a:defRPr>
            </a:lvl5pPr>
            <a:lvl6pPr marL="2743200" lvl="5" indent="-317500" rtl="0">
              <a:spcBef>
                <a:spcPts val="1600"/>
              </a:spcBef>
              <a:spcAft>
                <a:spcPts val="0"/>
              </a:spcAft>
              <a:buClr>
                <a:srgbClr val="363F44"/>
              </a:buClr>
              <a:buSzPts val="1400"/>
              <a:buChar char="○"/>
              <a:defRPr>
                <a:solidFill>
                  <a:srgbClr val="FFFFFF"/>
                </a:solidFill>
              </a:defRPr>
            </a:lvl6pPr>
            <a:lvl7pPr marL="3200400" lvl="6" indent="-317500" rtl="0">
              <a:spcBef>
                <a:spcPts val="1600"/>
              </a:spcBef>
              <a:spcAft>
                <a:spcPts val="0"/>
              </a:spcAft>
              <a:buClr>
                <a:srgbClr val="363F44"/>
              </a:buClr>
              <a:buSzPts val="1400"/>
              <a:buChar char="○"/>
              <a:defRPr>
                <a:solidFill>
                  <a:srgbClr val="FFFFFF"/>
                </a:solidFill>
              </a:defRPr>
            </a:lvl7pPr>
            <a:lvl8pPr marL="3657600" lvl="7" indent="-317500" rtl="0">
              <a:spcBef>
                <a:spcPts val="1600"/>
              </a:spcBef>
              <a:spcAft>
                <a:spcPts val="0"/>
              </a:spcAft>
              <a:buClr>
                <a:srgbClr val="363F44"/>
              </a:buClr>
              <a:buSzPts val="1400"/>
              <a:buChar char="○"/>
              <a:defRPr>
                <a:solidFill>
                  <a:srgbClr val="FFFFFF"/>
                </a:solidFill>
              </a:defRPr>
            </a:lvl8pPr>
            <a:lvl9pPr marL="4114800" lvl="8" indent="-317500" rtl="0">
              <a:spcBef>
                <a:spcPts val="1600"/>
              </a:spcBef>
              <a:spcAft>
                <a:spcPts val="1600"/>
              </a:spcAft>
              <a:buClr>
                <a:srgbClr val="363F44"/>
              </a:buClr>
              <a:buSzPts val="1400"/>
              <a:buChar char="○"/>
              <a:defRPr>
                <a:solidFill>
                  <a:srgbClr val="FFFFFF"/>
                </a:solidFill>
              </a:defRPr>
            </a:lvl9pPr>
          </a:lstStyle>
          <a:p>
            <a:endParaRPr/>
          </a:p>
        </p:txBody>
      </p:sp>
      <p:sp>
        <p:nvSpPr>
          <p:cNvPr id="190" name="Google Shape;190;p31"/>
          <p:cNvSpPr txBox="1">
            <a:spLocks noGrp="1"/>
          </p:cNvSpPr>
          <p:nvPr>
            <p:ph type="title" idx="2"/>
          </p:nvPr>
        </p:nvSpPr>
        <p:spPr>
          <a:xfrm>
            <a:off x="311700" y="2981775"/>
            <a:ext cx="4044900" cy="112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6BBF4E"/>
                </a:solidFill>
              </a:defRPr>
            </a:lvl1pPr>
            <a:lvl2pPr lvl="1" rtl="0">
              <a:spcBef>
                <a:spcPts val="0"/>
              </a:spcBef>
              <a:spcAft>
                <a:spcPts val="0"/>
              </a:spcAft>
              <a:buNone/>
              <a:defRPr sz="2400">
                <a:solidFill>
                  <a:srgbClr val="363F44"/>
                </a:solidFill>
              </a:defRPr>
            </a:lvl2pPr>
            <a:lvl3pPr lvl="2" rtl="0">
              <a:spcBef>
                <a:spcPts val="0"/>
              </a:spcBef>
              <a:spcAft>
                <a:spcPts val="0"/>
              </a:spcAft>
              <a:buNone/>
              <a:defRPr sz="2400">
                <a:solidFill>
                  <a:srgbClr val="363F44"/>
                </a:solidFill>
              </a:defRPr>
            </a:lvl3pPr>
            <a:lvl4pPr lvl="3" rtl="0">
              <a:spcBef>
                <a:spcPts val="0"/>
              </a:spcBef>
              <a:spcAft>
                <a:spcPts val="0"/>
              </a:spcAft>
              <a:buNone/>
              <a:defRPr sz="2400">
                <a:solidFill>
                  <a:srgbClr val="363F44"/>
                </a:solidFill>
              </a:defRPr>
            </a:lvl4pPr>
            <a:lvl5pPr lvl="4" rtl="0">
              <a:spcBef>
                <a:spcPts val="0"/>
              </a:spcBef>
              <a:spcAft>
                <a:spcPts val="0"/>
              </a:spcAft>
              <a:buNone/>
              <a:defRPr sz="2400">
                <a:solidFill>
                  <a:srgbClr val="363F44"/>
                </a:solidFill>
              </a:defRPr>
            </a:lvl5pPr>
            <a:lvl6pPr lvl="5" rtl="0">
              <a:spcBef>
                <a:spcPts val="0"/>
              </a:spcBef>
              <a:spcAft>
                <a:spcPts val="0"/>
              </a:spcAft>
              <a:buNone/>
              <a:defRPr sz="2400">
                <a:solidFill>
                  <a:srgbClr val="363F44"/>
                </a:solidFill>
              </a:defRPr>
            </a:lvl6pPr>
            <a:lvl7pPr lvl="6" rtl="0">
              <a:spcBef>
                <a:spcPts val="0"/>
              </a:spcBef>
              <a:spcAft>
                <a:spcPts val="0"/>
              </a:spcAft>
              <a:buNone/>
              <a:defRPr sz="2400">
                <a:solidFill>
                  <a:srgbClr val="363F44"/>
                </a:solidFill>
              </a:defRPr>
            </a:lvl7pPr>
            <a:lvl8pPr lvl="7" rtl="0">
              <a:spcBef>
                <a:spcPts val="0"/>
              </a:spcBef>
              <a:spcAft>
                <a:spcPts val="0"/>
              </a:spcAft>
              <a:buNone/>
              <a:defRPr sz="2400">
                <a:solidFill>
                  <a:srgbClr val="363F44"/>
                </a:solidFill>
              </a:defRPr>
            </a:lvl8pPr>
            <a:lvl9pPr lvl="8" rtl="0">
              <a:spcBef>
                <a:spcPts val="0"/>
              </a:spcBef>
              <a:spcAft>
                <a:spcPts val="0"/>
              </a:spcAft>
              <a:buNone/>
              <a:defRPr sz="2400">
                <a:solidFill>
                  <a:srgbClr val="363F44"/>
                </a:solidFill>
              </a:defRPr>
            </a:lvl9pPr>
          </a:lstStyle>
          <a:p>
            <a:endParaRPr/>
          </a:p>
        </p:txBody>
      </p:sp>
      <p:pic>
        <p:nvPicPr>
          <p:cNvPr id="191" name="Google Shape;191;p31"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192" name="Google Shape;192;p3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193" name="Google Shape;193;p31"/>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Z2 - DO NOT USE - for template">
  <p:cSld name="CAPTION_ONLY">
    <p:spTree>
      <p:nvGrpSpPr>
        <p:cNvPr id="1" name="Shape 194"/>
        <p:cNvGrpSpPr/>
        <p:nvPr/>
      </p:nvGrpSpPr>
      <p:grpSpPr>
        <a:xfrm>
          <a:off x="0" y="0"/>
          <a:ext cx="0" cy="0"/>
          <a:chOff x="0" y="0"/>
          <a:chExt cx="0" cy="0"/>
        </a:xfrm>
      </p:grpSpPr>
      <p:sp>
        <p:nvSpPr>
          <p:cNvPr id="195" name="Google Shape;195;p32"/>
          <p:cNvSpPr txBox="1">
            <a:spLocks noGrp="1"/>
          </p:cNvSpPr>
          <p:nvPr>
            <p:ph type="body" idx="1"/>
          </p:nvPr>
        </p:nvSpPr>
        <p:spPr>
          <a:xfrm>
            <a:off x="290500" y="9631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pic>
        <p:nvPicPr>
          <p:cNvPr id="196" name="Google Shape;196;p32"/>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197" name="Google Shape;197;p3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198" name="Google Shape;198;p32"/>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E1 - Numbers (1 large)">
  <p:cSld name="BIG_NUMBER_1">
    <p:bg>
      <p:bgPr>
        <a:solidFill>
          <a:srgbClr val="363F44"/>
        </a:solidFill>
        <a:effectLst/>
      </p:bgPr>
    </p:bg>
    <p:spTree>
      <p:nvGrpSpPr>
        <p:cNvPr id="1" name="Shape 199"/>
        <p:cNvGrpSpPr/>
        <p:nvPr/>
      </p:nvGrpSpPr>
      <p:grpSpPr>
        <a:xfrm>
          <a:off x="0" y="0"/>
          <a:ext cx="0" cy="0"/>
          <a:chOff x="0" y="0"/>
          <a:chExt cx="0" cy="0"/>
        </a:xfrm>
      </p:grpSpPr>
      <p:pic>
        <p:nvPicPr>
          <p:cNvPr id="200" name="Google Shape;200;p33"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01" name="Google Shape;201;p33"/>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2" name="Google Shape;202;p33"/>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03" name="Google Shape;203;p3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04" name="Google Shape;204;p33"/>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E2 - Numbers (1 large, pattern)">
  <p:cSld name="BIG_NUMBER_1_3">
    <p:bg>
      <p:bgPr>
        <a:solidFill>
          <a:srgbClr val="FFFFFF"/>
        </a:solidFill>
        <a:effectLst/>
      </p:bgPr>
    </p:bg>
    <p:spTree>
      <p:nvGrpSpPr>
        <p:cNvPr id="1" name="Shape 205"/>
        <p:cNvGrpSpPr/>
        <p:nvPr/>
      </p:nvGrpSpPr>
      <p:grpSpPr>
        <a:xfrm>
          <a:off x="0" y="0"/>
          <a:ext cx="0" cy="0"/>
          <a:chOff x="0" y="0"/>
          <a:chExt cx="0" cy="0"/>
        </a:xfrm>
      </p:grpSpPr>
      <p:sp>
        <p:nvSpPr>
          <p:cNvPr id="206" name="Google Shape;206;p34"/>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34"/>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208" name="Google Shape;208;p34"/>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209" name="Google Shape;209;p34"/>
          <p:cNvSpPr/>
          <p:nvPr/>
        </p:nvSpPr>
        <p:spPr>
          <a:xfrm>
            <a:off x="-194725" y="835700"/>
            <a:ext cx="2036400" cy="20364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p:nvPr/>
        </p:nvSpPr>
        <p:spPr>
          <a:xfrm>
            <a:off x="738325" y="1111550"/>
            <a:ext cx="722100" cy="72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34"/>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212" name="Google Shape;212;p34"/>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213" name="Google Shape;213;p34"/>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E3 - Numbers (1 large, title)">
  <p:cSld name="BIG_NUMBER_1_2">
    <p:bg>
      <p:bgPr>
        <a:solidFill>
          <a:srgbClr val="363F44"/>
        </a:solidFill>
        <a:effectLst/>
      </p:bgPr>
    </p:bg>
    <p:spTree>
      <p:nvGrpSpPr>
        <p:cNvPr id="1" name="Shape 214"/>
        <p:cNvGrpSpPr/>
        <p:nvPr/>
      </p:nvGrpSpPr>
      <p:grpSpPr>
        <a:xfrm>
          <a:off x="0" y="0"/>
          <a:ext cx="0" cy="0"/>
          <a:chOff x="0" y="0"/>
          <a:chExt cx="0" cy="0"/>
        </a:xfrm>
      </p:grpSpPr>
      <p:sp>
        <p:nvSpPr>
          <p:cNvPr id="215" name="Google Shape;215;p35"/>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6" name="Google Shape;216;p35"/>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7" name="Google Shape;217;p35"/>
          <p:cNvSpPr txBox="1">
            <a:spLocks noGrp="1"/>
          </p:cNvSpPr>
          <p:nvPr>
            <p:ph type="title" idx="2"/>
          </p:nvPr>
        </p:nvSpPr>
        <p:spPr>
          <a:xfrm>
            <a:off x="3216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8" name="Google Shape;218;p35"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19" name="Google Shape;219;p3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20" name="Google Shape;220;p35"/>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E4 - Numbers (2 large)">
  <p:cSld name="BIG_NUMBER_1_1">
    <p:bg>
      <p:bgPr>
        <a:solidFill>
          <a:srgbClr val="363F44"/>
        </a:solidFill>
        <a:effectLst/>
      </p:bgPr>
    </p:bg>
    <p:spTree>
      <p:nvGrpSpPr>
        <p:cNvPr id="1" name="Shape 221"/>
        <p:cNvGrpSpPr/>
        <p:nvPr/>
      </p:nvGrpSpPr>
      <p:grpSpPr>
        <a:xfrm>
          <a:off x="0" y="0"/>
          <a:ext cx="0" cy="0"/>
          <a:chOff x="0" y="0"/>
          <a:chExt cx="0" cy="0"/>
        </a:xfrm>
      </p:grpSpPr>
      <p:sp>
        <p:nvSpPr>
          <p:cNvPr id="222" name="Google Shape;222;p36"/>
          <p:cNvSpPr txBox="1">
            <a:spLocks noGrp="1"/>
          </p:cNvSpPr>
          <p:nvPr>
            <p:ph type="title" hasCustomPrompt="1"/>
          </p:nvPr>
        </p:nvSpPr>
        <p:spPr>
          <a:xfrm>
            <a:off x="592500"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3" name="Google Shape;223;p36"/>
          <p:cNvSpPr txBox="1">
            <a:spLocks noGrp="1"/>
          </p:cNvSpPr>
          <p:nvPr>
            <p:ph type="subTitle" idx="1"/>
          </p:nvPr>
        </p:nvSpPr>
        <p:spPr>
          <a:xfrm>
            <a:off x="592500"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224" name="Google Shape;224;p36"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25" name="Google Shape;225;p36"/>
          <p:cNvSpPr txBox="1">
            <a:spLocks noGrp="1"/>
          </p:cNvSpPr>
          <p:nvPr>
            <p:ph type="title" idx="2" hasCustomPrompt="1"/>
          </p:nvPr>
        </p:nvSpPr>
        <p:spPr>
          <a:xfrm>
            <a:off x="4613525"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6" name="Google Shape;226;p36"/>
          <p:cNvSpPr txBox="1">
            <a:spLocks noGrp="1"/>
          </p:cNvSpPr>
          <p:nvPr>
            <p:ph type="subTitle" idx="3"/>
          </p:nvPr>
        </p:nvSpPr>
        <p:spPr>
          <a:xfrm>
            <a:off x="4613525"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227" name="Google Shape;227;p3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28" name="Google Shape;228;p36"/>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5 - Numbers (2 large, title)">
  <p:cSld name="BIG_NUMBER_1_1_1">
    <p:bg>
      <p:bgPr>
        <a:solidFill>
          <a:srgbClr val="363F44"/>
        </a:solidFill>
        <a:effectLst/>
      </p:bgPr>
    </p:bg>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31" name="Google Shape;231;p37"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32" name="Google Shape;232;p37"/>
          <p:cNvSpPr txBox="1">
            <a:spLocks noGrp="1"/>
          </p:cNvSpPr>
          <p:nvPr>
            <p:ph type="title" idx="2" hasCustomPrompt="1"/>
          </p:nvPr>
        </p:nvSpPr>
        <p:spPr>
          <a:xfrm>
            <a:off x="592500"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3" name="Google Shape;233;p37"/>
          <p:cNvSpPr txBox="1">
            <a:spLocks noGrp="1"/>
          </p:cNvSpPr>
          <p:nvPr>
            <p:ph type="subTitle" idx="1"/>
          </p:nvPr>
        </p:nvSpPr>
        <p:spPr>
          <a:xfrm>
            <a:off x="592500"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234" name="Google Shape;234;p37"/>
          <p:cNvSpPr txBox="1">
            <a:spLocks noGrp="1"/>
          </p:cNvSpPr>
          <p:nvPr>
            <p:ph type="title" idx="3" hasCustomPrompt="1"/>
          </p:nvPr>
        </p:nvSpPr>
        <p:spPr>
          <a:xfrm>
            <a:off x="4613525"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5" name="Google Shape;235;p37"/>
          <p:cNvSpPr txBox="1">
            <a:spLocks noGrp="1"/>
          </p:cNvSpPr>
          <p:nvPr>
            <p:ph type="subTitle" idx="4"/>
          </p:nvPr>
        </p:nvSpPr>
        <p:spPr>
          <a:xfrm>
            <a:off x="4613525"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236" name="Google Shape;236;p3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37" name="Google Shape;237;p37"/>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E6 - Numbers (3 large)">
  <p:cSld name="BIG_NUMBER_1_1_1_1">
    <p:bg>
      <p:bgPr>
        <a:solidFill>
          <a:srgbClr val="363F44"/>
        </a:solidFill>
        <a:effectLst/>
      </p:bgPr>
    </p:bg>
    <p:spTree>
      <p:nvGrpSpPr>
        <p:cNvPr id="1" name="Shape 238"/>
        <p:cNvGrpSpPr/>
        <p:nvPr/>
      </p:nvGrpSpPr>
      <p:grpSpPr>
        <a:xfrm>
          <a:off x="0" y="0"/>
          <a:ext cx="0" cy="0"/>
          <a:chOff x="0" y="0"/>
          <a:chExt cx="0" cy="0"/>
        </a:xfrm>
      </p:grpSpPr>
      <p:pic>
        <p:nvPicPr>
          <p:cNvPr id="239" name="Google Shape;239;p38"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40" name="Google Shape;240;p38"/>
          <p:cNvSpPr txBox="1">
            <a:spLocks noGrp="1"/>
          </p:cNvSpPr>
          <p:nvPr>
            <p:ph type="title" hasCustomPrompt="1"/>
          </p:nvPr>
        </p:nvSpPr>
        <p:spPr>
          <a:xfrm>
            <a:off x="59250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1" name="Google Shape;241;p38"/>
          <p:cNvSpPr txBox="1">
            <a:spLocks noGrp="1"/>
          </p:cNvSpPr>
          <p:nvPr>
            <p:ph type="subTitle" idx="1"/>
          </p:nvPr>
        </p:nvSpPr>
        <p:spPr>
          <a:xfrm>
            <a:off x="58575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42" name="Google Shape;242;p38"/>
          <p:cNvSpPr txBox="1">
            <a:spLocks noGrp="1"/>
          </p:cNvSpPr>
          <p:nvPr>
            <p:ph type="title" idx="2" hasCustomPrompt="1"/>
          </p:nvPr>
        </p:nvSpPr>
        <p:spPr>
          <a:xfrm>
            <a:off x="3309075"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3" name="Google Shape;243;p38"/>
          <p:cNvSpPr txBox="1">
            <a:spLocks noGrp="1"/>
          </p:cNvSpPr>
          <p:nvPr>
            <p:ph type="subTitle" idx="3"/>
          </p:nvPr>
        </p:nvSpPr>
        <p:spPr>
          <a:xfrm>
            <a:off x="3302325"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44" name="Google Shape;244;p38"/>
          <p:cNvSpPr txBox="1">
            <a:spLocks noGrp="1"/>
          </p:cNvSpPr>
          <p:nvPr>
            <p:ph type="title" idx="4" hasCustomPrompt="1"/>
          </p:nvPr>
        </p:nvSpPr>
        <p:spPr>
          <a:xfrm>
            <a:off x="602565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5" name="Google Shape;245;p38"/>
          <p:cNvSpPr txBox="1">
            <a:spLocks noGrp="1"/>
          </p:cNvSpPr>
          <p:nvPr>
            <p:ph type="subTitle" idx="5"/>
          </p:nvPr>
        </p:nvSpPr>
        <p:spPr>
          <a:xfrm>
            <a:off x="601890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46" name="Google Shape;246;p3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47" name="Google Shape;247;p38"/>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E7 - Numbers (3 large, title)">
  <p:cSld name="BIG_NUMBER_1_1_1_1_1">
    <p:bg>
      <p:bgPr>
        <a:solidFill>
          <a:srgbClr val="363F44"/>
        </a:solidFill>
        <a:effectLst/>
      </p:bgPr>
    </p:bg>
    <p:spTree>
      <p:nvGrpSpPr>
        <p:cNvPr id="1" name="Shape 248"/>
        <p:cNvGrpSpPr/>
        <p:nvPr/>
      </p:nvGrpSpPr>
      <p:grpSpPr>
        <a:xfrm>
          <a:off x="0" y="0"/>
          <a:ext cx="0" cy="0"/>
          <a:chOff x="0" y="0"/>
          <a:chExt cx="0" cy="0"/>
        </a:xfrm>
      </p:grpSpPr>
      <p:sp>
        <p:nvSpPr>
          <p:cNvPr id="249" name="Google Shape;249;p39"/>
          <p:cNvSpPr txBox="1">
            <a:spLocks noGrp="1"/>
          </p:cNvSpPr>
          <p:nvPr>
            <p:ph type="title" hasCustomPrompt="1"/>
          </p:nvPr>
        </p:nvSpPr>
        <p:spPr>
          <a:xfrm>
            <a:off x="59250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0" name="Google Shape;250;p39"/>
          <p:cNvSpPr txBox="1">
            <a:spLocks noGrp="1"/>
          </p:cNvSpPr>
          <p:nvPr>
            <p:ph type="subTitle" idx="1"/>
          </p:nvPr>
        </p:nvSpPr>
        <p:spPr>
          <a:xfrm>
            <a:off x="58575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1" name="Google Shape;251;p39"/>
          <p:cNvSpPr txBox="1">
            <a:spLocks noGrp="1"/>
          </p:cNvSpPr>
          <p:nvPr>
            <p:ph type="title" idx="2"/>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2" name="Google Shape;252;p39"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53" name="Google Shape;253;p39"/>
          <p:cNvSpPr txBox="1">
            <a:spLocks noGrp="1"/>
          </p:cNvSpPr>
          <p:nvPr>
            <p:ph type="title" idx="3" hasCustomPrompt="1"/>
          </p:nvPr>
        </p:nvSpPr>
        <p:spPr>
          <a:xfrm>
            <a:off x="3309075"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4" name="Google Shape;254;p39"/>
          <p:cNvSpPr txBox="1">
            <a:spLocks noGrp="1"/>
          </p:cNvSpPr>
          <p:nvPr>
            <p:ph type="subTitle" idx="4"/>
          </p:nvPr>
        </p:nvSpPr>
        <p:spPr>
          <a:xfrm>
            <a:off x="3302325"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5" name="Google Shape;255;p39"/>
          <p:cNvSpPr txBox="1">
            <a:spLocks noGrp="1"/>
          </p:cNvSpPr>
          <p:nvPr>
            <p:ph type="title" idx="5" hasCustomPrompt="1"/>
          </p:nvPr>
        </p:nvSpPr>
        <p:spPr>
          <a:xfrm>
            <a:off x="6025650" y="1537050"/>
            <a:ext cx="25326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6" name="Google Shape;256;p39"/>
          <p:cNvSpPr txBox="1">
            <a:spLocks noGrp="1"/>
          </p:cNvSpPr>
          <p:nvPr>
            <p:ph type="subTitle" idx="6"/>
          </p:nvPr>
        </p:nvSpPr>
        <p:spPr>
          <a:xfrm>
            <a:off x="6018900" y="2810850"/>
            <a:ext cx="2532600" cy="7956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57" name="Google Shape;257;p3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58" name="Google Shape;258;p39"/>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E8 - Numbers (3 large, pattern">
  <p:cSld name="CUSTOM_11">
    <p:spTree>
      <p:nvGrpSpPr>
        <p:cNvPr id="1" name="Shape 259"/>
        <p:cNvGrpSpPr/>
        <p:nvPr/>
      </p:nvGrpSpPr>
      <p:grpSpPr>
        <a:xfrm>
          <a:off x="0" y="0"/>
          <a:ext cx="0" cy="0"/>
          <a:chOff x="0" y="0"/>
          <a:chExt cx="0" cy="0"/>
        </a:xfrm>
      </p:grpSpPr>
      <p:sp>
        <p:nvSpPr>
          <p:cNvPr id="260" name="Google Shape;260;p40"/>
          <p:cNvSpPr/>
          <p:nvPr/>
        </p:nvSpPr>
        <p:spPr>
          <a:xfrm>
            <a:off x="6261325"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261" name="Google Shape;261;p40"/>
          <p:cNvSpPr/>
          <p:nvPr/>
        </p:nvSpPr>
        <p:spPr>
          <a:xfrm>
            <a:off x="3446413"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262" name="Google Shape;262;p40"/>
          <p:cNvSpPr/>
          <p:nvPr/>
        </p:nvSpPr>
        <p:spPr>
          <a:xfrm>
            <a:off x="631525" y="1628600"/>
            <a:ext cx="2222400" cy="2222400"/>
          </a:xfrm>
          <a:prstGeom prst="ellipse">
            <a:avLst/>
          </a:prstGeom>
          <a:solidFill>
            <a:srgbClr val="363F4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rgbClr val="FFFFFF"/>
              </a:solidFill>
              <a:latin typeface="Helvetica Neue"/>
              <a:ea typeface="Helvetica Neue"/>
              <a:cs typeface="Helvetica Neue"/>
              <a:sym typeface="Helvetica Neue"/>
            </a:endParaRPr>
          </a:p>
        </p:txBody>
      </p:sp>
      <p:sp>
        <p:nvSpPr>
          <p:cNvPr id="263" name="Google Shape;263;p40"/>
          <p:cNvSpPr txBox="1">
            <a:spLocks noGrp="1"/>
          </p:cNvSpPr>
          <p:nvPr>
            <p:ph type="title"/>
          </p:nvPr>
        </p:nvSpPr>
        <p:spPr>
          <a:xfrm>
            <a:off x="3093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4" name="Google Shape;264;p40"/>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265" name="Google Shape;265;p40"/>
          <p:cNvSpPr txBox="1">
            <a:spLocks noGrp="1"/>
          </p:cNvSpPr>
          <p:nvPr>
            <p:ph type="title" idx="2" hasCustomPrompt="1"/>
          </p:nvPr>
        </p:nvSpPr>
        <p:spPr>
          <a:xfrm>
            <a:off x="634900"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6" name="Google Shape;266;p40"/>
          <p:cNvSpPr txBox="1">
            <a:spLocks noGrp="1"/>
          </p:cNvSpPr>
          <p:nvPr>
            <p:ph type="subTitle" idx="1"/>
          </p:nvPr>
        </p:nvSpPr>
        <p:spPr>
          <a:xfrm>
            <a:off x="628150"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67" name="Google Shape;267;p40"/>
          <p:cNvSpPr txBox="1">
            <a:spLocks noGrp="1"/>
          </p:cNvSpPr>
          <p:nvPr>
            <p:ph type="title" idx="3" hasCustomPrompt="1"/>
          </p:nvPr>
        </p:nvSpPr>
        <p:spPr>
          <a:xfrm>
            <a:off x="3451488"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8" name="Google Shape;268;p40"/>
          <p:cNvSpPr txBox="1">
            <a:spLocks noGrp="1"/>
          </p:cNvSpPr>
          <p:nvPr>
            <p:ph type="subTitle" idx="4"/>
          </p:nvPr>
        </p:nvSpPr>
        <p:spPr>
          <a:xfrm>
            <a:off x="3444737"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69" name="Google Shape;269;p40"/>
          <p:cNvSpPr txBox="1">
            <a:spLocks noGrp="1"/>
          </p:cNvSpPr>
          <p:nvPr>
            <p:ph type="title" idx="5" hasCustomPrompt="1"/>
          </p:nvPr>
        </p:nvSpPr>
        <p:spPr>
          <a:xfrm>
            <a:off x="6268088" y="1537050"/>
            <a:ext cx="2222400" cy="127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0" name="Google Shape;270;p40"/>
          <p:cNvSpPr txBox="1">
            <a:spLocks noGrp="1"/>
          </p:cNvSpPr>
          <p:nvPr>
            <p:ph type="subTitle" idx="6"/>
          </p:nvPr>
        </p:nvSpPr>
        <p:spPr>
          <a:xfrm>
            <a:off x="6261337" y="2670075"/>
            <a:ext cx="2222400" cy="79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FFFFFF"/>
                </a:solidFill>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71" name="Google Shape;271;p4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272" name="Google Shape;272;p40"/>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X1 - Title (DLT)">
  <p:cSld name="CUSTOM_2">
    <p:bg>
      <p:bgPr>
        <a:solidFill>
          <a:srgbClr val="6BBF4E"/>
        </a:solidFill>
        <a:effectLst/>
      </p:bgPr>
    </p:bg>
    <p:spTree>
      <p:nvGrpSpPr>
        <p:cNvPr id="1" name="Shape 28"/>
        <p:cNvGrpSpPr/>
        <p:nvPr/>
      </p:nvGrpSpPr>
      <p:grpSpPr>
        <a:xfrm>
          <a:off x="0" y="0"/>
          <a:ext cx="0" cy="0"/>
          <a:chOff x="0" y="0"/>
          <a:chExt cx="0" cy="0"/>
        </a:xfrm>
      </p:grpSpPr>
      <p:pic>
        <p:nvPicPr>
          <p:cNvPr id="29" name="Google Shape;29;p5" descr="DLT_lockup_gr-02.png"/>
          <p:cNvPicPr preferRelativeResize="0"/>
          <p:nvPr/>
        </p:nvPicPr>
        <p:blipFill>
          <a:blip r:embed="rId2">
            <a:alphaModFix/>
          </a:blip>
          <a:stretch>
            <a:fillRect/>
          </a:stretch>
        </p:blipFill>
        <p:spPr>
          <a:xfrm>
            <a:off x="1085175" y="1877525"/>
            <a:ext cx="6973653" cy="1388450"/>
          </a:xfrm>
          <a:prstGeom prst="rect">
            <a:avLst/>
          </a:prstGeom>
          <a:noFill/>
          <a:ln>
            <a:noFill/>
          </a:ln>
        </p:spPr>
      </p:pic>
      <p:sp>
        <p:nvSpPr>
          <p:cNvPr id="30" name="Google Shape;30;p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 - Main Point (green)" type="blank">
  <p:cSld name="BLANK">
    <p:bg>
      <p:bgPr>
        <a:solidFill>
          <a:srgbClr val="6BBF4E"/>
        </a:solidFill>
        <a:effectLst/>
      </p:bgPr>
    </p:bg>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271025"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 name="Google Shape;275;p41"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76" name="Google Shape;276;p4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77" name="Google Shape;277;p41"/>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6 - Subtitle (no details, navy)">
  <p:cSld name="CUSTOM_1">
    <p:bg>
      <p:bgPr>
        <a:solidFill>
          <a:srgbClr val="363F44"/>
        </a:solidFill>
        <a:effectLst/>
      </p:bgPr>
    </p:bg>
    <p:spTree>
      <p:nvGrpSpPr>
        <p:cNvPr id="1" name="Shape 278"/>
        <p:cNvGrpSpPr/>
        <p:nvPr/>
      </p:nvGrpSpPr>
      <p:grpSpPr>
        <a:xfrm>
          <a:off x="0" y="0"/>
          <a:ext cx="0" cy="0"/>
          <a:chOff x="0" y="0"/>
          <a:chExt cx="0" cy="0"/>
        </a:xfrm>
      </p:grpSpPr>
      <p:pic>
        <p:nvPicPr>
          <p:cNvPr id="279" name="Google Shape;279;p42"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80" name="Google Shape;280;p4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281" name="Google Shape;281;p42"/>
          <p:cNvPicPr preferRelativeResize="0"/>
          <p:nvPr/>
        </p:nvPicPr>
        <p:blipFill rotWithShape="1">
          <a:blip r:embed="rId3">
            <a:alphaModFix/>
          </a:blip>
          <a:srcRect/>
          <a:stretch/>
        </p:blipFill>
        <p:spPr>
          <a:xfrm>
            <a:off x="1122775" y="4700875"/>
            <a:ext cx="984229" cy="177775"/>
          </a:xfrm>
          <a:prstGeom prst="rect">
            <a:avLst/>
          </a:prstGeom>
          <a:noFill/>
          <a:ln>
            <a:noFill/>
          </a:ln>
        </p:spPr>
      </p:pic>
      <p:sp>
        <p:nvSpPr>
          <p:cNvPr id="282" name="Google Shape;28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3 - Main point (navy)">
  <p:cSld name="BLANK_4">
    <p:bg>
      <p:bgPr>
        <a:solidFill>
          <a:srgbClr val="363F44"/>
        </a:solidFill>
        <a:effectLst/>
      </p:bgPr>
    </p:bg>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242450"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5" name="Google Shape;285;p43"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86" name="Google Shape;286;p4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87" name="Google Shape;287;p43"/>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4 - Main Point (green, details)">
  <p:cSld name="BLANK_3">
    <p:bg>
      <p:bgPr>
        <a:solidFill>
          <a:srgbClr val="6BBF4E"/>
        </a:solidFill>
        <a:effectLst/>
      </p:bgPr>
    </p:bg>
    <p:spTree>
      <p:nvGrpSpPr>
        <p:cNvPr id="1" name="Shape 288"/>
        <p:cNvGrpSpPr/>
        <p:nvPr/>
      </p:nvGrpSpPr>
      <p:grpSpPr>
        <a:xfrm>
          <a:off x="0" y="0"/>
          <a:ext cx="0" cy="0"/>
          <a:chOff x="0" y="0"/>
          <a:chExt cx="0" cy="0"/>
        </a:xfrm>
      </p:grpSpPr>
      <p:pic>
        <p:nvPicPr>
          <p:cNvPr id="289" name="Google Shape;289;p44"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90" name="Google Shape;290;p44"/>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 name="Google Shape;291;p44"/>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363F44"/>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92" name="Google Shape;292;p4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93" name="Google Shape;293;p44"/>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5 - Main Point (navy, details)">
  <p:cSld name="BLANK_2">
    <p:bg>
      <p:bgPr>
        <a:solidFill>
          <a:srgbClr val="363F44"/>
        </a:solidFill>
        <a:effectLst/>
      </p:bgPr>
    </p:bg>
    <p:spTree>
      <p:nvGrpSpPr>
        <p:cNvPr id="1" name="Shape 294"/>
        <p:cNvGrpSpPr/>
        <p:nvPr/>
      </p:nvGrpSpPr>
      <p:grpSpPr>
        <a:xfrm>
          <a:off x="0" y="0"/>
          <a:ext cx="0" cy="0"/>
          <a:chOff x="0" y="0"/>
          <a:chExt cx="0" cy="0"/>
        </a:xfrm>
      </p:grpSpPr>
      <p:pic>
        <p:nvPicPr>
          <p:cNvPr id="295" name="Google Shape;295;p45"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296" name="Google Shape;296;p45"/>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 name="Google Shape;297;p45"/>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98" name="Google Shape;298;p4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299" name="Google Shape;299;p45"/>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6 - Main Point (navy and green, details)">
  <p:cSld name="BLANK_2_1">
    <p:bg>
      <p:bgPr>
        <a:solidFill>
          <a:srgbClr val="363F44"/>
        </a:solidFill>
        <a:effectLst/>
      </p:bgPr>
    </p:bg>
    <p:spTree>
      <p:nvGrpSpPr>
        <p:cNvPr id="1" name="Shape 300"/>
        <p:cNvGrpSpPr/>
        <p:nvPr/>
      </p:nvGrpSpPr>
      <p:grpSpPr>
        <a:xfrm>
          <a:off x="0" y="0"/>
          <a:ext cx="0" cy="0"/>
          <a:chOff x="0" y="0"/>
          <a:chExt cx="0" cy="0"/>
        </a:xfrm>
      </p:grpSpPr>
      <p:pic>
        <p:nvPicPr>
          <p:cNvPr id="301" name="Google Shape;301;p46"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302" name="Google Shape;302;p46"/>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6BBF4E"/>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46"/>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04" name="Google Shape;304;p4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305" name="Google Shape;305;p46"/>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7 - Main Point (green and navy, details)">
  <p:cSld name="BLANK_1">
    <p:bg>
      <p:bgPr>
        <a:solidFill>
          <a:srgbClr val="6BBF4E"/>
        </a:solidFill>
        <a:effectLst/>
      </p:bgPr>
    </p:bg>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242450" y="457200"/>
            <a:ext cx="76476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7200">
                <a:solidFill>
                  <a:srgbClr val="363F44"/>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47"/>
          <p:cNvSpPr txBox="1">
            <a:spLocks noGrp="1"/>
          </p:cNvSpPr>
          <p:nvPr>
            <p:ph type="subTitle" idx="1"/>
          </p:nvPr>
        </p:nvSpPr>
        <p:spPr>
          <a:xfrm>
            <a:off x="296450" y="3158700"/>
            <a:ext cx="7692000" cy="16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309" name="Google Shape;309;p47"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310" name="Google Shape;310;p4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311" name="Google Shape;311;p47"/>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8 - Main Point (large text green)">
  <p:cSld name="BLANK_5">
    <p:bg>
      <p:bgPr>
        <a:solidFill>
          <a:srgbClr val="6BBF4E"/>
        </a:solidFill>
        <a:effectLst/>
      </p:bgPr>
    </p:bg>
    <p:spTree>
      <p:nvGrpSpPr>
        <p:cNvPr id="1" name="Shape 312"/>
        <p:cNvGrpSpPr/>
        <p:nvPr/>
      </p:nvGrpSpPr>
      <p:grpSpPr>
        <a:xfrm>
          <a:off x="0" y="0"/>
          <a:ext cx="0" cy="0"/>
          <a:chOff x="0" y="0"/>
          <a:chExt cx="0" cy="0"/>
        </a:xfrm>
      </p:grpSpPr>
      <p:sp>
        <p:nvSpPr>
          <p:cNvPr id="313" name="Google Shape;313;p48"/>
          <p:cNvSpPr txBox="1">
            <a:spLocks noGrp="1"/>
          </p:cNvSpPr>
          <p:nvPr>
            <p:ph type="title"/>
          </p:nvPr>
        </p:nvSpPr>
        <p:spPr>
          <a:xfrm>
            <a:off x="271025"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4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9 - Main Point (large text navy)">
  <p:cSld name="BLANK_4_1">
    <p:bg>
      <p:bgPr>
        <a:solidFill>
          <a:srgbClr val="363F44"/>
        </a:solidFill>
        <a:effectLst/>
      </p:bgPr>
    </p:bg>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242450" y="277075"/>
            <a:ext cx="7980300" cy="2701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9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4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Y2 - Transition image (mission control)">
  <p:cSld name="CUSTOM_5">
    <p:spTree>
      <p:nvGrpSpPr>
        <p:cNvPr id="1" name="Shape 318"/>
        <p:cNvGrpSpPr/>
        <p:nvPr/>
      </p:nvGrpSpPr>
      <p:grpSpPr>
        <a:xfrm>
          <a:off x="0" y="0"/>
          <a:ext cx="0" cy="0"/>
          <a:chOff x="0" y="0"/>
          <a:chExt cx="0" cy="0"/>
        </a:xfrm>
      </p:grpSpPr>
      <p:pic>
        <p:nvPicPr>
          <p:cNvPr id="319" name="Google Shape;319;p50"/>
          <p:cNvPicPr preferRelativeResize="0"/>
          <p:nvPr/>
        </p:nvPicPr>
        <p:blipFill rotWithShape="1">
          <a:blip r:embed="rId2">
            <a:alphaModFix/>
          </a:blip>
          <a:srcRect t="13517"/>
          <a:stretch/>
        </p:blipFill>
        <p:spPr>
          <a:xfrm>
            <a:off x="-1" y="0"/>
            <a:ext cx="9144000" cy="5143500"/>
          </a:xfrm>
          <a:prstGeom prst="rect">
            <a:avLst/>
          </a:prstGeom>
          <a:noFill/>
          <a:ln>
            <a:noFill/>
          </a:ln>
        </p:spPr>
      </p:pic>
      <p:pic>
        <p:nvPicPr>
          <p:cNvPr id="320" name="Google Shape;320;p50"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321" name="Google Shape;321;p5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322" name="Google Shape;322;p50"/>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X2 - Body (DLT)">
  <p:cSld name="CUSTOM_3">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3" name="Google Shape;33;p6" descr="DLT_lockup.png"/>
          <p:cNvPicPr preferRelativeResize="0"/>
          <p:nvPr/>
        </p:nvPicPr>
        <p:blipFill>
          <a:blip r:embed="rId2">
            <a:alphaModFix/>
          </a:blip>
          <a:stretch>
            <a:fillRect/>
          </a:stretch>
        </p:blipFill>
        <p:spPr>
          <a:xfrm>
            <a:off x="311700" y="4551503"/>
            <a:ext cx="1747975" cy="300200"/>
          </a:xfrm>
          <a:prstGeom prst="rect">
            <a:avLst/>
          </a:prstGeom>
          <a:noFill/>
          <a:ln>
            <a:noFill/>
          </a:ln>
        </p:spPr>
      </p:pic>
      <p:sp>
        <p:nvSpPr>
          <p:cNvPr id="34" name="Google Shape;34;p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35" name="Google Shape;35;p6"/>
          <p:cNvPicPr preferRelativeResize="0"/>
          <p:nvPr/>
        </p:nvPicPr>
        <p:blipFill>
          <a:blip r:embed="rId3">
            <a:alphaModFix/>
          </a:blip>
          <a:stretch>
            <a:fillRect/>
          </a:stretch>
        </p:blipFill>
        <p:spPr>
          <a:xfrm>
            <a:off x="2225400" y="4612713"/>
            <a:ext cx="984229" cy="1777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2 - Image only (Kickoff 2018)">
  <p:cSld name="CUSTOM_5_1_1_2">
    <p:spTree>
      <p:nvGrpSpPr>
        <p:cNvPr id="1" name="Shape 323"/>
        <p:cNvGrpSpPr/>
        <p:nvPr/>
      </p:nvGrpSpPr>
      <p:grpSpPr>
        <a:xfrm>
          <a:off x="0" y="0"/>
          <a:ext cx="0" cy="0"/>
          <a:chOff x="0" y="0"/>
          <a:chExt cx="0" cy="0"/>
        </a:xfrm>
      </p:grpSpPr>
      <p:pic>
        <p:nvPicPr>
          <p:cNvPr id="324" name="Google Shape;324;p51"/>
          <p:cNvPicPr preferRelativeResize="0"/>
          <p:nvPr/>
        </p:nvPicPr>
        <p:blipFill rotWithShape="1">
          <a:blip r:embed="rId2">
            <a:alphaModFix/>
          </a:blip>
          <a:srcRect l="10820" r="10828"/>
          <a:stretch/>
        </p:blipFill>
        <p:spPr>
          <a:xfrm>
            <a:off x="-28675" y="-14325"/>
            <a:ext cx="9201348" cy="5188299"/>
          </a:xfrm>
          <a:prstGeom prst="rect">
            <a:avLst/>
          </a:prstGeom>
          <a:noFill/>
          <a:ln>
            <a:noFill/>
          </a:ln>
        </p:spPr>
      </p:pic>
      <p:pic>
        <p:nvPicPr>
          <p:cNvPr id="325" name="Google Shape;325;p51"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326" name="Google Shape;326;p5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327" name="Google Shape;327;p51"/>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D3 - Graphics only (blank paper)">
  <p:cSld name="CUSTOM_5_1_1_1">
    <p:bg>
      <p:bgPr>
        <a:blipFill>
          <a:blip r:embed="rId2">
            <a:alphaModFix/>
          </a:blip>
          <a:stretch>
            <a:fillRect/>
          </a:stretch>
        </a:blipFill>
        <a:effectLst/>
      </p:bgPr>
    </p:bg>
    <p:spTree>
      <p:nvGrpSpPr>
        <p:cNvPr id="1" name="Shape 328"/>
        <p:cNvGrpSpPr/>
        <p:nvPr/>
      </p:nvGrpSpPr>
      <p:grpSpPr>
        <a:xfrm>
          <a:off x="0" y="0"/>
          <a:ext cx="0" cy="0"/>
          <a:chOff x="0" y="0"/>
          <a:chExt cx="0" cy="0"/>
        </a:xfrm>
      </p:grpSpPr>
      <p:pic>
        <p:nvPicPr>
          <p:cNvPr id="329" name="Google Shape;329;p52" descr="Duo Logo White@2x.png"/>
          <p:cNvPicPr preferRelativeResize="0"/>
          <p:nvPr/>
        </p:nvPicPr>
        <p:blipFill>
          <a:blip r:embed="rId3">
            <a:alphaModFix/>
          </a:blip>
          <a:stretch>
            <a:fillRect/>
          </a:stretch>
        </p:blipFill>
        <p:spPr>
          <a:xfrm>
            <a:off x="404797" y="4700869"/>
            <a:ext cx="548700" cy="177778"/>
          </a:xfrm>
          <a:prstGeom prst="rect">
            <a:avLst/>
          </a:prstGeom>
          <a:noFill/>
          <a:ln>
            <a:noFill/>
          </a:ln>
        </p:spPr>
      </p:pic>
      <p:sp>
        <p:nvSpPr>
          <p:cNvPr id="330" name="Google Shape;330;p5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331" name="Google Shape;331;p52"/>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Z2 - DO NOT USE - Blank">
  <p:cSld name="BLANK_6">
    <p:spTree>
      <p:nvGrpSpPr>
        <p:cNvPr id="1" name="Shape 332"/>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4 - White logo (use over background image)">
  <p:cSld name="CUSTOM_12">
    <p:spTree>
      <p:nvGrpSpPr>
        <p:cNvPr id="1" name="Shape 333"/>
        <p:cNvGrpSpPr/>
        <p:nvPr/>
      </p:nvGrpSpPr>
      <p:grpSpPr>
        <a:xfrm>
          <a:off x="0" y="0"/>
          <a:ext cx="0" cy="0"/>
          <a:chOff x="0" y="0"/>
          <a:chExt cx="0" cy="0"/>
        </a:xfrm>
      </p:grpSpPr>
      <p:pic>
        <p:nvPicPr>
          <p:cNvPr id="334" name="Google Shape;334;p54"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335" name="Google Shape;335;p5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336" name="Google Shape;336;p54"/>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7 - Subtitle (guest speaker intro)">
  <p:cSld name="CUSTOM_6">
    <p:bg>
      <p:bgPr>
        <a:solidFill>
          <a:srgbClr val="363F44"/>
        </a:solidFill>
        <a:effectLst/>
      </p:bgPr>
    </p:bg>
    <p:spTree>
      <p:nvGrpSpPr>
        <p:cNvPr id="1" name="Shape 337"/>
        <p:cNvGrpSpPr/>
        <p:nvPr/>
      </p:nvGrpSpPr>
      <p:grpSpPr>
        <a:xfrm>
          <a:off x="0" y="0"/>
          <a:ext cx="0" cy="0"/>
          <a:chOff x="0" y="0"/>
          <a:chExt cx="0" cy="0"/>
        </a:xfrm>
      </p:grpSpPr>
      <p:pic>
        <p:nvPicPr>
          <p:cNvPr id="338" name="Google Shape;338;p55"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339" name="Google Shape;339;p55"/>
          <p:cNvPicPr preferRelativeResize="0"/>
          <p:nvPr/>
        </p:nvPicPr>
        <p:blipFill rotWithShape="1">
          <a:blip r:embed="rId3">
            <a:alphaModFix/>
          </a:blip>
          <a:srcRect/>
          <a:stretch/>
        </p:blipFill>
        <p:spPr>
          <a:xfrm>
            <a:off x="-753144" y="-2335759"/>
            <a:ext cx="6707124" cy="3155249"/>
          </a:xfrm>
          <a:prstGeom prst="rect">
            <a:avLst/>
          </a:prstGeom>
          <a:noFill/>
          <a:ln>
            <a:noFill/>
          </a:ln>
        </p:spPr>
      </p:pic>
      <p:sp>
        <p:nvSpPr>
          <p:cNvPr id="340" name="Google Shape;340;p55"/>
          <p:cNvSpPr/>
          <p:nvPr/>
        </p:nvSpPr>
        <p:spPr>
          <a:xfrm rot="5400000">
            <a:off x="3358774" y="5752888"/>
            <a:ext cx="9371125" cy="1938650"/>
          </a:xfrm>
          <a:prstGeom prst="flowChartInputOutput">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5"/>
          <p:cNvSpPr/>
          <p:nvPr/>
        </p:nvSpPr>
        <p:spPr>
          <a:xfrm>
            <a:off x="8018950" y="-419100"/>
            <a:ext cx="1319700" cy="1319700"/>
          </a:xfrm>
          <a:prstGeom prst="ellipse">
            <a:avLst/>
          </a:prstGeom>
          <a:noFill/>
          <a:ln w="152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5"/>
          <p:cNvSpPr txBox="1">
            <a:spLocks noGrp="1"/>
          </p:cNvSpPr>
          <p:nvPr>
            <p:ph type="title"/>
          </p:nvPr>
        </p:nvSpPr>
        <p:spPr>
          <a:xfrm>
            <a:off x="242450" y="776875"/>
            <a:ext cx="6615600" cy="2701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 name="Google Shape;343;p55"/>
          <p:cNvSpPr txBox="1">
            <a:spLocks noGrp="1"/>
          </p:cNvSpPr>
          <p:nvPr>
            <p:ph type="subTitle" idx="1"/>
          </p:nvPr>
        </p:nvSpPr>
        <p:spPr>
          <a:xfrm>
            <a:off x="296450" y="3478375"/>
            <a:ext cx="76920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6BBF4E"/>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344" name="Google Shape;344;p55"/>
          <p:cNvSpPr txBox="1"/>
          <p:nvPr/>
        </p:nvSpPr>
        <p:spPr>
          <a:xfrm>
            <a:off x="4083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345" name="Google Shape;345;p55"/>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5 - Title (green graphics 1, details)">
  <p:cSld name="CUSTOM_7">
    <p:bg>
      <p:bgPr>
        <a:solidFill>
          <a:srgbClr val="6BBF4E"/>
        </a:solidFill>
        <a:effectLst/>
      </p:bgPr>
    </p:bg>
    <p:spTree>
      <p:nvGrpSpPr>
        <p:cNvPr id="1" name="Shape 346"/>
        <p:cNvGrpSpPr/>
        <p:nvPr/>
      </p:nvGrpSpPr>
      <p:grpSpPr>
        <a:xfrm>
          <a:off x="0" y="0"/>
          <a:ext cx="0" cy="0"/>
          <a:chOff x="0" y="0"/>
          <a:chExt cx="0" cy="0"/>
        </a:xfrm>
      </p:grpSpPr>
      <p:sp>
        <p:nvSpPr>
          <p:cNvPr id="347" name="Google Shape;347;p56"/>
          <p:cNvSpPr/>
          <p:nvPr/>
        </p:nvSpPr>
        <p:spPr>
          <a:xfrm>
            <a:off x="6670275" y="3177625"/>
            <a:ext cx="2368200" cy="236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 name="Google Shape;348;p56"/>
          <p:cNvPicPr preferRelativeResize="0"/>
          <p:nvPr/>
        </p:nvPicPr>
        <p:blipFill rotWithShape="1">
          <a:blip r:embed="rId2">
            <a:alphaModFix/>
          </a:blip>
          <a:srcRect/>
          <a:stretch/>
        </p:blipFill>
        <p:spPr>
          <a:xfrm flipH="1">
            <a:off x="3821850" y="2028800"/>
            <a:ext cx="6707124" cy="3155249"/>
          </a:xfrm>
          <a:prstGeom prst="rect">
            <a:avLst/>
          </a:prstGeom>
          <a:noFill/>
          <a:ln>
            <a:noFill/>
          </a:ln>
        </p:spPr>
      </p:pic>
      <p:sp>
        <p:nvSpPr>
          <p:cNvPr id="349" name="Google Shape;349;p56"/>
          <p:cNvSpPr/>
          <p:nvPr/>
        </p:nvSpPr>
        <p:spPr>
          <a:xfrm flipH="1">
            <a:off x="5141600" y="-12"/>
            <a:ext cx="9371125" cy="19386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56"/>
          <p:cNvGrpSpPr/>
          <p:nvPr/>
        </p:nvGrpSpPr>
        <p:grpSpPr>
          <a:xfrm>
            <a:off x="149150" y="-332675"/>
            <a:ext cx="2884114" cy="567900"/>
            <a:chOff x="-162300" y="-235325"/>
            <a:chExt cx="2884114" cy="567900"/>
          </a:xfrm>
        </p:grpSpPr>
        <p:sp>
          <p:nvSpPr>
            <p:cNvPr id="351" name="Google Shape;351;p56"/>
            <p:cNvSpPr/>
            <p:nvPr/>
          </p:nvSpPr>
          <p:spPr>
            <a:xfrm>
              <a:off x="-16230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6"/>
            <p:cNvSpPr/>
            <p:nvPr/>
          </p:nvSpPr>
          <p:spPr>
            <a:xfrm>
              <a:off x="60978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6"/>
            <p:cNvSpPr/>
            <p:nvPr/>
          </p:nvSpPr>
          <p:spPr>
            <a:xfrm>
              <a:off x="1381859"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6"/>
            <p:cNvSpPr/>
            <p:nvPr/>
          </p:nvSpPr>
          <p:spPr>
            <a:xfrm>
              <a:off x="2153914"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56"/>
          <p:cNvSpPr txBox="1">
            <a:spLocks noGrp="1"/>
          </p:cNvSpPr>
          <p:nvPr>
            <p:ph type="title"/>
          </p:nvPr>
        </p:nvSpPr>
        <p:spPr>
          <a:xfrm>
            <a:off x="242450" y="347875"/>
            <a:ext cx="6615600" cy="2609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56" name="Google Shape;356;p56" descr="Duo Logo White@2x.png"/>
          <p:cNvPicPr preferRelativeResize="0"/>
          <p:nvPr/>
        </p:nvPicPr>
        <p:blipFill>
          <a:blip r:embed="rId3">
            <a:alphaModFix/>
          </a:blip>
          <a:stretch>
            <a:fillRect/>
          </a:stretch>
        </p:blipFill>
        <p:spPr>
          <a:xfrm>
            <a:off x="398750" y="4167425"/>
            <a:ext cx="1527349" cy="494875"/>
          </a:xfrm>
          <a:prstGeom prst="rect">
            <a:avLst/>
          </a:prstGeom>
          <a:noFill/>
          <a:ln>
            <a:noFill/>
          </a:ln>
        </p:spPr>
      </p:pic>
      <p:sp>
        <p:nvSpPr>
          <p:cNvPr id="357" name="Google Shape;357;p56"/>
          <p:cNvSpPr txBox="1">
            <a:spLocks noGrp="1"/>
          </p:cNvSpPr>
          <p:nvPr>
            <p:ph type="subTitle" idx="1"/>
          </p:nvPr>
        </p:nvSpPr>
        <p:spPr>
          <a:xfrm>
            <a:off x="294075" y="2816825"/>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3F44"/>
              </a:buClr>
              <a:buSzPts val="1200"/>
              <a:buNone/>
              <a:defRPr>
                <a:solidFill>
                  <a:srgbClr val="363F4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8" name="Google Shape;358;p56"/>
          <p:cNvSpPr txBox="1"/>
          <p:nvPr/>
        </p:nvSpPr>
        <p:spPr>
          <a:xfrm>
            <a:off x="294075" y="4878650"/>
            <a:ext cx="88500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359" name="Google Shape;359;p56"/>
          <p:cNvPicPr preferRelativeResize="0"/>
          <p:nvPr/>
        </p:nvPicPr>
        <p:blipFill rotWithShape="1">
          <a:blip r:embed="rId4">
            <a:alphaModFix/>
          </a:blip>
          <a:srcRect/>
          <a:stretch/>
        </p:blipFill>
        <p:spPr>
          <a:xfrm>
            <a:off x="2102900" y="4430250"/>
            <a:ext cx="1284725" cy="2320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6 - Title (green graphics 1)">
  <p:cSld name="CUSTOM_7_3">
    <p:bg>
      <p:bgPr>
        <a:solidFill>
          <a:srgbClr val="6BBF4E"/>
        </a:solidFill>
        <a:effectLst/>
      </p:bgPr>
    </p:bg>
    <p:spTree>
      <p:nvGrpSpPr>
        <p:cNvPr id="1" name="Shape 360"/>
        <p:cNvGrpSpPr/>
        <p:nvPr/>
      </p:nvGrpSpPr>
      <p:grpSpPr>
        <a:xfrm>
          <a:off x="0" y="0"/>
          <a:ext cx="0" cy="0"/>
          <a:chOff x="0" y="0"/>
          <a:chExt cx="0" cy="0"/>
        </a:xfrm>
      </p:grpSpPr>
      <p:pic>
        <p:nvPicPr>
          <p:cNvPr id="361" name="Google Shape;361;p57"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362" name="Google Shape;362;p57"/>
          <p:cNvSpPr/>
          <p:nvPr/>
        </p:nvSpPr>
        <p:spPr>
          <a:xfrm>
            <a:off x="6670275" y="3177625"/>
            <a:ext cx="2368200" cy="236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57"/>
          <p:cNvPicPr preferRelativeResize="0"/>
          <p:nvPr/>
        </p:nvPicPr>
        <p:blipFill rotWithShape="1">
          <a:blip r:embed="rId3">
            <a:alphaModFix/>
          </a:blip>
          <a:srcRect/>
          <a:stretch/>
        </p:blipFill>
        <p:spPr>
          <a:xfrm flipH="1">
            <a:off x="3821850" y="2028800"/>
            <a:ext cx="6707124" cy="3155249"/>
          </a:xfrm>
          <a:prstGeom prst="rect">
            <a:avLst/>
          </a:prstGeom>
          <a:noFill/>
          <a:ln>
            <a:noFill/>
          </a:ln>
        </p:spPr>
      </p:pic>
      <p:sp>
        <p:nvSpPr>
          <p:cNvPr id="364" name="Google Shape;364;p57"/>
          <p:cNvSpPr/>
          <p:nvPr/>
        </p:nvSpPr>
        <p:spPr>
          <a:xfrm flipH="1">
            <a:off x="5141600" y="-12"/>
            <a:ext cx="9371125" cy="19386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57"/>
          <p:cNvGrpSpPr/>
          <p:nvPr/>
        </p:nvGrpSpPr>
        <p:grpSpPr>
          <a:xfrm>
            <a:off x="149150" y="-332675"/>
            <a:ext cx="2884114" cy="567900"/>
            <a:chOff x="-162300" y="-235325"/>
            <a:chExt cx="2884114" cy="567900"/>
          </a:xfrm>
        </p:grpSpPr>
        <p:sp>
          <p:nvSpPr>
            <p:cNvPr id="366" name="Google Shape;366;p57"/>
            <p:cNvSpPr/>
            <p:nvPr/>
          </p:nvSpPr>
          <p:spPr>
            <a:xfrm>
              <a:off x="-16230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7"/>
            <p:cNvSpPr/>
            <p:nvPr/>
          </p:nvSpPr>
          <p:spPr>
            <a:xfrm>
              <a:off x="609780"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7"/>
            <p:cNvSpPr/>
            <p:nvPr/>
          </p:nvSpPr>
          <p:spPr>
            <a:xfrm>
              <a:off x="1381859"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7"/>
            <p:cNvSpPr/>
            <p:nvPr/>
          </p:nvSpPr>
          <p:spPr>
            <a:xfrm>
              <a:off x="2153914" y="-235325"/>
              <a:ext cx="567900" cy="5679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57"/>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57"/>
          <p:cNvSpPr txBox="1"/>
          <p:nvPr/>
        </p:nvSpPr>
        <p:spPr>
          <a:xfrm>
            <a:off x="7481450" y="4878650"/>
            <a:ext cx="16626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372" name="Google Shape;372;p57"/>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7 - Title (green graphics 2)">
  <p:cSld name="CUSTOM_7_1">
    <p:bg>
      <p:bgPr>
        <a:solidFill>
          <a:srgbClr val="6BBF4E"/>
        </a:solidFill>
        <a:effectLst/>
      </p:bgPr>
    </p:bg>
    <p:spTree>
      <p:nvGrpSpPr>
        <p:cNvPr id="1" name="Shape 373"/>
        <p:cNvGrpSpPr/>
        <p:nvPr/>
      </p:nvGrpSpPr>
      <p:grpSpPr>
        <a:xfrm>
          <a:off x="0" y="0"/>
          <a:ext cx="0" cy="0"/>
          <a:chOff x="0" y="0"/>
          <a:chExt cx="0" cy="0"/>
        </a:xfrm>
      </p:grpSpPr>
      <p:pic>
        <p:nvPicPr>
          <p:cNvPr id="374" name="Google Shape;374;p58"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375" name="Google Shape;375;p58"/>
          <p:cNvPicPr preferRelativeResize="0"/>
          <p:nvPr/>
        </p:nvPicPr>
        <p:blipFill rotWithShape="1">
          <a:blip r:embed="rId3">
            <a:alphaModFix/>
          </a:blip>
          <a:srcRect/>
          <a:stretch/>
        </p:blipFill>
        <p:spPr>
          <a:xfrm>
            <a:off x="898725" y="-1829275"/>
            <a:ext cx="6707124" cy="3155249"/>
          </a:xfrm>
          <a:prstGeom prst="rect">
            <a:avLst/>
          </a:prstGeom>
          <a:noFill/>
          <a:ln>
            <a:noFill/>
          </a:ln>
        </p:spPr>
      </p:pic>
      <p:sp>
        <p:nvSpPr>
          <p:cNvPr id="376" name="Google Shape;376;p58"/>
          <p:cNvSpPr/>
          <p:nvPr/>
        </p:nvSpPr>
        <p:spPr>
          <a:xfrm rot="5400000">
            <a:off x="6898391" y="769718"/>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8"/>
          <p:cNvSpPr/>
          <p:nvPr/>
        </p:nvSpPr>
        <p:spPr>
          <a:xfrm rot="5400000">
            <a:off x="6898391" y="-396224"/>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8"/>
          <p:cNvSpPr/>
          <p:nvPr/>
        </p:nvSpPr>
        <p:spPr>
          <a:xfrm rot="5400000">
            <a:off x="6898391" y="3097511"/>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8"/>
          <p:cNvSpPr/>
          <p:nvPr/>
        </p:nvSpPr>
        <p:spPr>
          <a:xfrm rot="5400000">
            <a:off x="6898391" y="1931569"/>
            <a:ext cx="979500" cy="979500"/>
          </a:xfrm>
          <a:prstGeom prst="ellipse">
            <a:avLst/>
          </a:prstGeom>
          <a:noFill/>
          <a:ln w="1524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8"/>
          <p:cNvSpPr/>
          <p:nvPr/>
        </p:nvSpPr>
        <p:spPr>
          <a:xfrm>
            <a:off x="7724775" y="288450"/>
            <a:ext cx="1627800" cy="1627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58"/>
          <p:cNvPicPr preferRelativeResize="0"/>
          <p:nvPr/>
        </p:nvPicPr>
        <p:blipFill rotWithShape="1">
          <a:blip r:embed="rId4">
            <a:alphaModFix/>
          </a:blip>
          <a:srcRect l="-1022" t="-2412" r="63447" b="85969"/>
          <a:stretch/>
        </p:blipFill>
        <p:spPr>
          <a:xfrm>
            <a:off x="6556250" y="4651325"/>
            <a:ext cx="2587753" cy="532724"/>
          </a:xfrm>
          <a:prstGeom prst="rect">
            <a:avLst/>
          </a:prstGeom>
          <a:noFill/>
          <a:ln>
            <a:noFill/>
          </a:ln>
        </p:spPr>
      </p:pic>
      <p:sp>
        <p:nvSpPr>
          <p:cNvPr id="382" name="Google Shape;382;p58"/>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58"/>
          <p:cNvSpPr txBox="1"/>
          <p:nvPr/>
        </p:nvSpPr>
        <p:spPr>
          <a:xfrm>
            <a:off x="3855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384" name="Google Shape;384;p58"/>
          <p:cNvPicPr preferRelativeResize="0"/>
          <p:nvPr/>
        </p:nvPicPr>
        <p:blipFill rotWithShape="1">
          <a:blip r:embed="rId5">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A8 - Title (green graphics 3)">
  <p:cSld name="CUSTOM_7_2">
    <p:bg>
      <p:bgPr>
        <a:solidFill>
          <a:srgbClr val="6BBF4E"/>
        </a:solidFill>
        <a:effectLst/>
      </p:bgPr>
    </p:bg>
    <p:spTree>
      <p:nvGrpSpPr>
        <p:cNvPr id="1" name="Shape 385"/>
        <p:cNvGrpSpPr/>
        <p:nvPr/>
      </p:nvGrpSpPr>
      <p:grpSpPr>
        <a:xfrm>
          <a:off x="0" y="0"/>
          <a:ext cx="0" cy="0"/>
          <a:chOff x="0" y="0"/>
          <a:chExt cx="0" cy="0"/>
        </a:xfrm>
      </p:grpSpPr>
      <p:pic>
        <p:nvPicPr>
          <p:cNvPr id="386" name="Google Shape;386;p59"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pic>
        <p:nvPicPr>
          <p:cNvPr id="387" name="Google Shape;387;p59"/>
          <p:cNvPicPr preferRelativeResize="0"/>
          <p:nvPr/>
        </p:nvPicPr>
        <p:blipFill rotWithShape="1">
          <a:blip r:embed="rId3">
            <a:alphaModFix/>
          </a:blip>
          <a:srcRect/>
          <a:stretch/>
        </p:blipFill>
        <p:spPr>
          <a:xfrm rot="-5400000">
            <a:off x="4990775" y="-1821175"/>
            <a:ext cx="6707124" cy="3155249"/>
          </a:xfrm>
          <a:prstGeom prst="rect">
            <a:avLst/>
          </a:prstGeom>
          <a:noFill/>
          <a:ln>
            <a:noFill/>
          </a:ln>
        </p:spPr>
      </p:pic>
      <p:sp>
        <p:nvSpPr>
          <p:cNvPr id="388" name="Google Shape;388;p59"/>
          <p:cNvSpPr/>
          <p:nvPr/>
        </p:nvSpPr>
        <p:spPr>
          <a:xfrm>
            <a:off x="7298825" y="1116025"/>
            <a:ext cx="2309700" cy="2309700"/>
          </a:xfrm>
          <a:prstGeom prst="ellipse">
            <a:avLst/>
          </a:prstGeom>
          <a:noFill/>
          <a:ln w="2286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9"/>
          <p:cNvSpPr/>
          <p:nvPr/>
        </p:nvSpPr>
        <p:spPr>
          <a:xfrm rot="-5400000" flipH="1">
            <a:off x="3432313" y="5942038"/>
            <a:ext cx="8600475" cy="1779250"/>
          </a:xfrm>
          <a:prstGeom prst="flowChartInputOutpu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9"/>
          <p:cNvSpPr/>
          <p:nvPr/>
        </p:nvSpPr>
        <p:spPr>
          <a:xfrm>
            <a:off x="6135875" y="-227205"/>
            <a:ext cx="981600" cy="9816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9"/>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59"/>
          <p:cNvSpPr txBox="1"/>
          <p:nvPr/>
        </p:nvSpPr>
        <p:spPr>
          <a:xfrm>
            <a:off x="3855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393" name="Google Shape;393;p59"/>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9 - Title (green graphics 4)">
  <p:cSld name="CUSTOM_7_1_1">
    <p:bg>
      <p:bgPr>
        <a:solidFill>
          <a:srgbClr val="6BBF4E"/>
        </a:solidFill>
        <a:effectLst/>
      </p:bgPr>
    </p:bg>
    <p:spTree>
      <p:nvGrpSpPr>
        <p:cNvPr id="1" name="Shape 394"/>
        <p:cNvGrpSpPr/>
        <p:nvPr/>
      </p:nvGrpSpPr>
      <p:grpSpPr>
        <a:xfrm>
          <a:off x="0" y="0"/>
          <a:ext cx="0" cy="0"/>
          <a:chOff x="0" y="0"/>
          <a:chExt cx="0" cy="0"/>
        </a:xfrm>
      </p:grpSpPr>
      <p:pic>
        <p:nvPicPr>
          <p:cNvPr id="395" name="Google Shape;395;p60"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396" name="Google Shape;396;p60"/>
          <p:cNvSpPr/>
          <p:nvPr/>
        </p:nvSpPr>
        <p:spPr>
          <a:xfrm>
            <a:off x="6059475" y="-1023400"/>
            <a:ext cx="3363900" cy="33639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7" name="Google Shape;397;p60"/>
          <p:cNvPicPr preferRelativeResize="0"/>
          <p:nvPr/>
        </p:nvPicPr>
        <p:blipFill rotWithShape="1">
          <a:blip r:embed="rId3">
            <a:alphaModFix/>
          </a:blip>
          <a:srcRect/>
          <a:stretch/>
        </p:blipFill>
        <p:spPr>
          <a:xfrm>
            <a:off x="-1242350" y="-2194400"/>
            <a:ext cx="6707124" cy="3155249"/>
          </a:xfrm>
          <a:prstGeom prst="rect">
            <a:avLst/>
          </a:prstGeom>
          <a:noFill/>
          <a:ln>
            <a:noFill/>
          </a:ln>
        </p:spPr>
      </p:pic>
      <p:sp>
        <p:nvSpPr>
          <p:cNvPr id="398" name="Google Shape;398;p60"/>
          <p:cNvSpPr/>
          <p:nvPr/>
        </p:nvSpPr>
        <p:spPr>
          <a:xfrm>
            <a:off x="6564375" y="475025"/>
            <a:ext cx="1627800" cy="1627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0"/>
          <p:cNvSpPr/>
          <p:nvPr/>
        </p:nvSpPr>
        <p:spPr>
          <a:xfrm>
            <a:off x="6231250" y="4333495"/>
            <a:ext cx="981600" cy="981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60"/>
          <p:cNvPicPr preferRelativeResize="0"/>
          <p:nvPr/>
        </p:nvPicPr>
        <p:blipFill rotWithShape="1">
          <a:blip r:embed="rId3">
            <a:alphaModFix/>
          </a:blip>
          <a:srcRect l="-1022" t="-2412" r="63447" b="85969"/>
          <a:stretch/>
        </p:blipFill>
        <p:spPr>
          <a:xfrm>
            <a:off x="6556250" y="4651325"/>
            <a:ext cx="2587753" cy="532724"/>
          </a:xfrm>
          <a:prstGeom prst="rect">
            <a:avLst/>
          </a:prstGeom>
          <a:noFill/>
          <a:ln>
            <a:noFill/>
          </a:ln>
        </p:spPr>
      </p:pic>
      <p:sp>
        <p:nvSpPr>
          <p:cNvPr id="401" name="Google Shape;401;p60"/>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2" name="Google Shape;402;p60"/>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X3 - Title (Tech Talks)">
  <p:cSld name="CUSTOM_4">
    <p:bg>
      <p:bgPr>
        <a:solidFill>
          <a:srgbClr val="6BBF4E"/>
        </a:solidFill>
        <a:effectLst/>
      </p:bgPr>
    </p:bg>
    <p:spTree>
      <p:nvGrpSpPr>
        <p:cNvPr id="1" name="Shape 36"/>
        <p:cNvGrpSpPr/>
        <p:nvPr/>
      </p:nvGrpSpPr>
      <p:grpSpPr>
        <a:xfrm>
          <a:off x="0" y="0"/>
          <a:ext cx="0" cy="0"/>
          <a:chOff x="0" y="0"/>
          <a:chExt cx="0" cy="0"/>
        </a:xfrm>
      </p:grpSpPr>
      <p:pic>
        <p:nvPicPr>
          <p:cNvPr id="37" name="Google Shape;37;p7" descr="DTT_lockup_gr-02.png"/>
          <p:cNvPicPr preferRelativeResize="0"/>
          <p:nvPr/>
        </p:nvPicPr>
        <p:blipFill>
          <a:blip r:embed="rId2">
            <a:alphaModFix/>
          </a:blip>
          <a:stretch>
            <a:fillRect/>
          </a:stretch>
        </p:blipFill>
        <p:spPr>
          <a:xfrm>
            <a:off x="984625" y="1832825"/>
            <a:ext cx="5729575" cy="1433150"/>
          </a:xfrm>
          <a:prstGeom prst="rect">
            <a:avLst/>
          </a:prstGeom>
          <a:noFill/>
          <a:ln>
            <a:noFill/>
          </a:ln>
        </p:spPr>
      </p:pic>
      <p:sp>
        <p:nvSpPr>
          <p:cNvPr id="38" name="Google Shape;38;p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5 - Graphics (navy abstract 1)">
  <p:cSld name="CUSTOM_10">
    <p:bg>
      <p:bgPr>
        <a:solidFill>
          <a:srgbClr val="363F44"/>
        </a:solidFill>
        <a:effectLst/>
      </p:bgPr>
    </p:bg>
    <p:spTree>
      <p:nvGrpSpPr>
        <p:cNvPr id="1" name="Shape 403"/>
        <p:cNvGrpSpPr/>
        <p:nvPr/>
      </p:nvGrpSpPr>
      <p:grpSpPr>
        <a:xfrm>
          <a:off x="0" y="0"/>
          <a:ext cx="0" cy="0"/>
          <a:chOff x="0" y="0"/>
          <a:chExt cx="0" cy="0"/>
        </a:xfrm>
      </p:grpSpPr>
      <p:sp>
        <p:nvSpPr>
          <p:cNvPr id="404" name="Google Shape;404;p61"/>
          <p:cNvSpPr/>
          <p:nvPr/>
        </p:nvSpPr>
        <p:spPr>
          <a:xfrm>
            <a:off x="-285900" y="3935250"/>
            <a:ext cx="2894400" cy="28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61"/>
          <p:cNvPicPr preferRelativeResize="0"/>
          <p:nvPr/>
        </p:nvPicPr>
        <p:blipFill rotWithShape="1">
          <a:blip r:embed="rId2">
            <a:alphaModFix/>
          </a:blip>
          <a:srcRect/>
          <a:stretch/>
        </p:blipFill>
        <p:spPr>
          <a:xfrm rot="10800000" flipH="1">
            <a:off x="-1754275" y="-1101375"/>
            <a:ext cx="6707124" cy="3155249"/>
          </a:xfrm>
          <a:prstGeom prst="rect">
            <a:avLst/>
          </a:prstGeom>
          <a:noFill/>
          <a:ln>
            <a:noFill/>
          </a:ln>
        </p:spPr>
      </p:pic>
      <p:sp>
        <p:nvSpPr>
          <p:cNvPr id="406" name="Google Shape;406;p61"/>
          <p:cNvSpPr/>
          <p:nvPr/>
        </p:nvSpPr>
        <p:spPr>
          <a:xfrm rot="10800000">
            <a:off x="3252152" y="1251900"/>
            <a:ext cx="2639700" cy="26397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1"/>
          <p:cNvSpPr/>
          <p:nvPr/>
        </p:nvSpPr>
        <p:spPr>
          <a:xfrm rot="-5400000">
            <a:off x="4118024" y="7221036"/>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1"/>
          <p:cNvSpPr/>
          <p:nvPr/>
        </p:nvSpPr>
        <p:spPr>
          <a:xfrm rot="10800000">
            <a:off x="6212462" y="-525152"/>
            <a:ext cx="1240800" cy="12408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61"/>
          <p:cNvPicPr preferRelativeResize="0"/>
          <p:nvPr/>
        </p:nvPicPr>
        <p:blipFill rotWithShape="1">
          <a:blip r:embed="rId2">
            <a:alphaModFix/>
          </a:blip>
          <a:srcRect/>
          <a:stretch/>
        </p:blipFill>
        <p:spPr>
          <a:xfrm rot="10800000" flipH="1">
            <a:off x="4686150" y="2580775"/>
            <a:ext cx="6707124" cy="3155249"/>
          </a:xfrm>
          <a:prstGeom prst="rect">
            <a:avLst/>
          </a:prstGeom>
          <a:noFill/>
          <a:ln>
            <a:noFill/>
          </a:ln>
        </p:spPr>
      </p:pic>
      <p:pic>
        <p:nvPicPr>
          <p:cNvPr id="410" name="Google Shape;410;p61"/>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411" name="Google Shape;411;p61"/>
          <p:cNvSpPr txBox="1"/>
          <p:nvPr/>
        </p:nvSpPr>
        <p:spPr>
          <a:xfrm>
            <a:off x="233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412" name="Google Shape;412;p61"/>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6 - Graphics (Navy abstract 2)">
  <p:cSld name="CUSTOM_10_1">
    <p:bg>
      <p:bgPr>
        <a:solidFill>
          <a:srgbClr val="363F44"/>
        </a:solidFill>
        <a:effectLst/>
      </p:bgPr>
    </p:bg>
    <p:spTree>
      <p:nvGrpSpPr>
        <p:cNvPr id="1" name="Shape 413"/>
        <p:cNvGrpSpPr/>
        <p:nvPr/>
      </p:nvGrpSpPr>
      <p:grpSpPr>
        <a:xfrm>
          <a:off x="0" y="0"/>
          <a:ext cx="0" cy="0"/>
          <a:chOff x="0" y="0"/>
          <a:chExt cx="0" cy="0"/>
        </a:xfrm>
      </p:grpSpPr>
      <p:pic>
        <p:nvPicPr>
          <p:cNvPr id="414" name="Google Shape;414;p62"/>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415" name="Google Shape;415;p62"/>
          <p:cNvPicPr preferRelativeResize="0"/>
          <p:nvPr/>
        </p:nvPicPr>
        <p:blipFill rotWithShape="1">
          <a:blip r:embed="rId3">
            <a:alphaModFix/>
          </a:blip>
          <a:srcRect/>
          <a:stretch/>
        </p:blipFill>
        <p:spPr>
          <a:xfrm flipH="1">
            <a:off x="-721262" y="3665250"/>
            <a:ext cx="6707124" cy="3155249"/>
          </a:xfrm>
          <a:prstGeom prst="rect">
            <a:avLst/>
          </a:prstGeom>
          <a:noFill/>
          <a:ln>
            <a:noFill/>
          </a:ln>
        </p:spPr>
      </p:pic>
      <p:pic>
        <p:nvPicPr>
          <p:cNvPr id="416" name="Google Shape;416;p62"/>
          <p:cNvPicPr preferRelativeResize="0"/>
          <p:nvPr/>
        </p:nvPicPr>
        <p:blipFill rotWithShape="1">
          <a:blip r:embed="rId3">
            <a:alphaModFix/>
          </a:blip>
          <a:srcRect/>
          <a:stretch/>
        </p:blipFill>
        <p:spPr>
          <a:xfrm flipH="1">
            <a:off x="3346438" y="-774425"/>
            <a:ext cx="6707124" cy="3155249"/>
          </a:xfrm>
          <a:prstGeom prst="rect">
            <a:avLst/>
          </a:prstGeom>
          <a:noFill/>
          <a:ln>
            <a:noFill/>
          </a:ln>
        </p:spPr>
      </p:pic>
      <p:sp>
        <p:nvSpPr>
          <p:cNvPr id="417" name="Google Shape;417;p62"/>
          <p:cNvSpPr/>
          <p:nvPr/>
        </p:nvSpPr>
        <p:spPr>
          <a:xfrm>
            <a:off x="-573750" y="-1070300"/>
            <a:ext cx="3747000" cy="37470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2"/>
          <p:cNvSpPr/>
          <p:nvPr/>
        </p:nvSpPr>
        <p:spPr>
          <a:xfrm>
            <a:off x="6524225" y="3541155"/>
            <a:ext cx="1031100" cy="10311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2"/>
          <p:cNvSpPr/>
          <p:nvPr/>
        </p:nvSpPr>
        <p:spPr>
          <a:xfrm>
            <a:off x="6966991" y="2676700"/>
            <a:ext cx="1693500" cy="16935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421" name="Google Shape;421;p62"/>
          <p:cNvPicPr preferRelativeResize="0"/>
          <p:nvPr/>
        </p:nvPicPr>
        <p:blipFill rotWithShape="1">
          <a:blip r:embed="rId4">
            <a:alphaModFix/>
          </a:blip>
          <a:srcRect/>
          <a:stretch/>
        </p:blipFill>
        <p:spPr>
          <a:xfrm>
            <a:off x="8050375" y="4700875"/>
            <a:ext cx="984229" cy="1777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7 - Graphics (navy abstract 3)">
  <p:cSld name="CUSTOM_10_1_1">
    <p:bg>
      <p:bgPr>
        <a:solidFill>
          <a:srgbClr val="363F44"/>
        </a:solidFill>
        <a:effectLst/>
      </p:bgPr>
    </p:bg>
    <p:spTree>
      <p:nvGrpSpPr>
        <p:cNvPr id="1" name="Shape 422"/>
        <p:cNvGrpSpPr/>
        <p:nvPr/>
      </p:nvGrpSpPr>
      <p:grpSpPr>
        <a:xfrm>
          <a:off x="0" y="0"/>
          <a:ext cx="0" cy="0"/>
          <a:chOff x="0" y="0"/>
          <a:chExt cx="0" cy="0"/>
        </a:xfrm>
      </p:grpSpPr>
      <p:pic>
        <p:nvPicPr>
          <p:cNvPr id="423" name="Google Shape;423;p63"/>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424" name="Google Shape;424;p63"/>
          <p:cNvPicPr preferRelativeResize="0"/>
          <p:nvPr/>
        </p:nvPicPr>
        <p:blipFill rotWithShape="1">
          <a:blip r:embed="rId3">
            <a:alphaModFix/>
          </a:blip>
          <a:srcRect/>
          <a:stretch/>
        </p:blipFill>
        <p:spPr>
          <a:xfrm flipH="1">
            <a:off x="2108500" y="2549375"/>
            <a:ext cx="6707124" cy="3155249"/>
          </a:xfrm>
          <a:prstGeom prst="rect">
            <a:avLst/>
          </a:prstGeom>
          <a:noFill/>
          <a:ln>
            <a:noFill/>
          </a:ln>
        </p:spPr>
      </p:pic>
      <p:sp>
        <p:nvSpPr>
          <p:cNvPr id="425" name="Google Shape;425;p63"/>
          <p:cNvSpPr/>
          <p:nvPr/>
        </p:nvSpPr>
        <p:spPr>
          <a:xfrm>
            <a:off x="612050" y="-449600"/>
            <a:ext cx="3423000" cy="34230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3"/>
          <p:cNvSpPr/>
          <p:nvPr/>
        </p:nvSpPr>
        <p:spPr>
          <a:xfrm rot="5400000">
            <a:off x="4548725" y="-2572112"/>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3"/>
          <p:cNvSpPr/>
          <p:nvPr/>
        </p:nvSpPr>
        <p:spPr>
          <a:xfrm>
            <a:off x="-201700" y="1329517"/>
            <a:ext cx="1906500" cy="19065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429" name="Google Shape;429;p63"/>
          <p:cNvPicPr preferRelativeResize="0"/>
          <p:nvPr/>
        </p:nvPicPr>
        <p:blipFill rotWithShape="1">
          <a:blip r:embed="rId4">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8 - Graphics (navy abstract 4)">
  <p:cSld name="CUSTOM_10_1_1_1">
    <p:bg>
      <p:bgPr>
        <a:solidFill>
          <a:srgbClr val="363F44"/>
        </a:solidFill>
        <a:effectLst/>
      </p:bgPr>
    </p:bg>
    <p:spTree>
      <p:nvGrpSpPr>
        <p:cNvPr id="1" name="Shape 430"/>
        <p:cNvGrpSpPr/>
        <p:nvPr/>
      </p:nvGrpSpPr>
      <p:grpSpPr>
        <a:xfrm>
          <a:off x="0" y="0"/>
          <a:ext cx="0" cy="0"/>
          <a:chOff x="0" y="0"/>
          <a:chExt cx="0" cy="0"/>
        </a:xfrm>
      </p:grpSpPr>
      <p:sp>
        <p:nvSpPr>
          <p:cNvPr id="431" name="Google Shape;431;p64"/>
          <p:cNvSpPr/>
          <p:nvPr/>
        </p:nvSpPr>
        <p:spPr>
          <a:xfrm>
            <a:off x="-285900" y="3935250"/>
            <a:ext cx="2894400" cy="2894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2" name="Google Shape;432;p64"/>
          <p:cNvPicPr preferRelativeResize="0"/>
          <p:nvPr/>
        </p:nvPicPr>
        <p:blipFill rotWithShape="1">
          <a:blip r:embed="rId2">
            <a:alphaModFix/>
          </a:blip>
          <a:srcRect/>
          <a:stretch/>
        </p:blipFill>
        <p:spPr>
          <a:xfrm flipH="1">
            <a:off x="5201438" y="-429925"/>
            <a:ext cx="6707124" cy="3155249"/>
          </a:xfrm>
          <a:prstGeom prst="rect">
            <a:avLst/>
          </a:prstGeom>
          <a:noFill/>
          <a:ln>
            <a:noFill/>
          </a:ln>
        </p:spPr>
      </p:pic>
      <p:sp>
        <p:nvSpPr>
          <p:cNvPr id="433" name="Google Shape;433;p64"/>
          <p:cNvSpPr/>
          <p:nvPr/>
        </p:nvSpPr>
        <p:spPr>
          <a:xfrm rot="5400000">
            <a:off x="4667386" y="2840086"/>
            <a:ext cx="3330300" cy="33303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4"/>
          <p:cNvSpPr/>
          <p:nvPr/>
        </p:nvSpPr>
        <p:spPr>
          <a:xfrm rot="5400000">
            <a:off x="4146412" y="1814888"/>
            <a:ext cx="1743300" cy="1743300"/>
          </a:xfrm>
          <a:prstGeom prst="ellipse">
            <a:avLst/>
          </a:prstGeom>
          <a:noFill/>
          <a:ln w="1143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5" name="Google Shape;435;p64"/>
          <p:cNvPicPr preferRelativeResize="0"/>
          <p:nvPr/>
        </p:nvPicPr>
        <p:blipFill rotWithShape="1">
          <a:blip r:embed="rId2">
            <a:alphaModFix/>
          </a:blip>
          <a:srcRect/>
          <a:stretch/>
        </p:blipFill>
        <p:spPr>
          <a:xfrm flipH="1">
            <a:off x="-2674687" y="469675"/>
            <a:ext cx="6707124" cy="3155249"/>
          </a:xfrm>
          <a:prstGeom prst="rect">
            <a:avLst/>
          </a:prstGeom>
          <a:noFill/>
          <a:ln>
            <a:noFill/>
          </a:ln>
        </p:spPr>
      </p:pic>
      <p:sp>
        <p:nvSpPr>
          <p:cNvPr id="436" name="Google Shape;436;p64"/>
          <p:cNvSpPr/>
          <p:nvPr/>
        </p:nvSpPr>
        <p:spPr>
          <a:xfrm rot="-5400000">
            <a:off x="-3792426" y="-3359276"/>
            <a:ext cx="9371125" cy="1938650"/>
          </a:xfrm>
          <a:prstGeom prst="flowChartInputOut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437" name="Google Shape;437;p64"/>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438" name="Google Shape;438;p64"/>
          <p:cNvSpPr txBox="1"/>
          <p:nvPr/>
        </p:nvSpPr>
        <p:spPr>
          <a:xfrm>
            <a:off x="7911425" y="4878650"/>
            <a:ext cx="123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439" name="Google Shape;439;p64"/>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lide 1">
  <p:cSld name="TITLE_2_2">
    <p:spTree>
      <p:nvGrpSpPr>
        <p:cNvPr id="1" name="Shape 440"/>
        <p:cNvGrpSpPr/>
        <p:nvPr/>
      </p:nvGrpSpPr>
      <p:grpSpPr>
        <a:xfrm>
          <a:off x="0" y="0"/>
          <a:ext cx="0" cy="0"/>
          <a:chOff x="0" y="0"/>
          <a:chExt cx="0" cy="0"/>
        </a:xfrm>
      </p:grpSpPr>
      <p:pic>
        <p:nvPicPr>
          <p:cNvPr id="441" name="Google Shape;441;p65"/>
          <p:cNvPicPr preferRelativeResize="0"/>
          <p:nvPr/>
        </p:nvPicPr>
        <p:blipFill rotWithShape="1">
          <a:blip r:embed="rId2">
            <a:alphaModFix/>
          </a:blip>
          <a:srcRect l="52" r="25515" b="23377"/>
          <a:stretch/>
        </p:blipFill>
        <p:spPr>
          <a:xfrm>
            <a:off x="-40000" y="-40700"/>
            <a:ext cx="9281976" cy="5373599"/>
          </a:xfrm>
          <a:prstGeom prst="rect">
            <a:avLst/>
          </a:prstGeom>
          <a:noFill/>
          <a:ln>
            <a:noFill/>
          </a:ln>
        </p:spPr>
      </p:pic>
      <p:sp>
        <p:nvSpPr>
          <p:cNvPr id="442" name="Google Shape;442;p65"/>
          <p:cNvSpPr txBox="1">
            <a:spLocks noGrp="1"/>
          </p:cNvSpPr>
          <p:nvPr>
            <p:ph type="ctrTitle"/>
          </p:nvPr>
        </p:nvSpPr>
        <p:spPr>
          <a:xfrm>
            <a:off x="294075" y="797050"/>
            <a:ext cx="5039700" cy="2442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3" name="Google Shape;443;p65"/>
          <p:cNvSpPr txBox="1">
            <a:spLocks noGrp="1"/>
          </p:cNvSpPr>
          <p:nvPr>
            <p:ph type="subTitle" idx="1"/>
          </p:nvPr>
        </p:nvSpPr>
        <p:spPr>
          <a:xfrm>
            <a:off x="294075" y="3239050"/>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63F44"/>
              </a:buClr>
              <a:buSzPts val="1200"/>
              <a:buNone/>
              <a:defRPr>
                <a:solidFill>
                  <a:srgbClr val="363F4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44" name="Google Shape;44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pic>
        <p:nvPicPr>
          <p:cNvPr id="445" name="Google Shape;445;p65" descr="Duo Logo White@2x.png"/>
          <p:cNvPicPr preferRelativeResize="0"/>
          <p:nvPr/>
        </p:nvPicPr>
        <p:blipFill>
          <a:blip r:embed="rId3">
            <a:alphaModFix/>
          </a:blip>
          <a:stretch>
            <a:fillRect/>
          </a:stretch>
        </p:blipFill>
        <p:spPr>
          <a:xfrm>
            <a:off x="384681" y="4327931"/>
            <a:ext cx="1513500" cy="4903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1 - Title (computer)" type="title">
  <p:cSld name="TITLE">
    <p:spTree>
      <p:nvGrpSpPr>
        <p:cNvPr id="1" name="Shape 449"/>
        <p:cNvGrpSpPr/>
        <p:nvPr/>
      </p:nvGrpSpPr>
      <p:grpSpPr>
        <a:xfrm>
          <a:off x="0" y="0"/>
          <a:ext cx="0" cy="0"/>
          <a:chOff x="0" y="0"/>
          <a:chExt cx="0" cy="0"/>
        </a:xfrm>
      </p:grpSpPr>
      <p:sp>
        <p:nvSpPr>
          <p:cNvPr id="450" name="Google Shape;450;p67"/>
          <p:cNvSpPr txBox="1">
            <a:spLocks noGrp="1"/>
          </p:cNvSpPr>
          <p:nvPr>
            <p:ph type="ctrTitle"/>
          </p:nvPr>
        </p:nvSpPr>
        <p:spPr>
          <a:xfrm>
            <a:off x="271800" y="442100"/>
            <a:ext cx="4860300" cy="23685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1" name="Google Shape;451;p67"/>
          <p:cNvSpPr txBox="1">
            <a:spLocks noGrp="1"/>
          </p:cNvSpPr>
          <p:nvPr>
            <p:ph type="subTitle" idx="1"/>
          </p:nvPr>
        </p:nvSpPr>
        <p:spPr>
          <a:xfrm>
            <a:off x="294075" y="2838325"/>
            <a:ext cx="3121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2" name="Google Shape;452;p67" descr="duo green mark.png"/>
          <p:cNvPicPr preferRelativeResize="0"/>
          <p:nvPr/>
        </p:nvPicPr>
        <p:blipFill>
          <a:blip r:embed="rId2">
            <a:alphaModFix/>
          </a:blip>
          <a:stretch>
            <a:fillRect/>
          </a:stretch>
        </p:blipFill>
        <p:spPr>
          <a:xfrm>
            <a:off x="397825" y="4163475"/>
            <a:ext cx="1533925" cy="499750"/>
          </a:xfrm>
          <a:prstGeom prst="rect">
            <a:avLst/>
          </a:prstGeom>
          <a:noFill/>
          <a:ln>
            <a:noFill/>
          </a:ln>
        </p:spPr>
      </p:pic>
      <p:pic>
        <p:nvPicPr>
          <p:cNvPr id="453" name="Google Shape;453;p67"/>
          <p:cNvPicPr preferRelativeResize="0"/>
          <p:nvPr/>
        </p:nvPicPr>
        <p:blipFill>
          <a:blip r:embed="rId3">
            <a:alphaModFix/>
          </a:blip>
          <a:stretch>
            <a:fillRect/>
          </a:stretch>
        </p:blipFill>
        <p:spPr>
          <a:xfrm rot="-837602">
            <a:off x="3837495" y="-627447"/>
            <a:ext cx="7019338" cy="7522544"/>
          </a:xfrm>
          <a:prstGeom prst="rect">
            <a:avLst/>
          </a:prstGeom>
          <a:noFill/>
          <a:ln>
            <a:noFill/>
          </a:ln>
        </p:spPr>
      </p:pic>
      <p:sp>
        <p:nvSpPr>
          <p:cNvPr id="454" name="Google Shape;454;p67"/>
          <p:cNvSpPr txBox="1"/>
          <p:nvPr/>
        </p:nvSpPr>
        <p:spPr>
          <a:xfrm>
            <a:off x="294075" y="4878650"/>
            <a:ext cx="88500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455" name="Google Shape;455;p67"/>
          <p:cNvPicPr preferRelativeResize="0"/>
          <p:nvPr/>
        </p:nvPicPr>
        <p:blipFill>
          <a:blip r:embed="rId4">
            <a:alphaModFix/>
          </a:blip>
          <a:stretch>
            <a:fillRect/>
          </a:stretch>
        </p:blipFill>
        <p:spPr>
          <a:xfrm>
            <a:off x="2192000" y="4424674"/>
            <a:ext cx="1320700" cy="23855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A2 - Title (plain navy)">
  <p:cSld name="TITLE_2_1">
    <p:bg>
      <p:bgPr>
        <a:solidFill>
          <a:srgbClr val="363F44"/>
        </a:solidFill>
        <a:effectLst/>
      </p:bgPr>
    </p:bg>
    <p:spTree>
      <p:nvGrpSpPr>
        <p:cNvPr id="1" name="Shape 456"/>
        <p:cNvGrpSpPr/>
        <p:nvPr/>
      </p:nvGrpSpPr>
      <p:grpSpPr>
        <a:xfrm>
          <a:off x="0" y="0"/>
          <a:ext cx="0" cy="0"/>
          <a:chOff x="0" y="0"/>
          <a:chExt cx="0" cy="0"/>
        </a:xfrm>
      </p:grpSpPr>
      <p:sp>
        <p:nvSpPr>
          <p:cNvPr id="457" name="Google Shape;457;p68"/>
          <p:cNvSpPr txBox="1">
            <a:spLocks noGrp="1"/>
          </p:cNvSpPr>
          <p:nvPr>
            <p:ph type="ctrTitle"/>
          </p:nvPr>
        </p:nvSpPr>
        <p:spPr>
          <a:xfrm>
            <a:off x="294075" y="797050"/>
            <a:ext cx="5039700" cy="2442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6000"/>
              <a:buNone/>
              <a:defRPr sz="60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68"/>
          <p:cNvSpPr txBox="1">
            <a:spLocks noGrp="1"/>
          </p:cNvSpPr>
          <p:nvPr>
            <p:ph type="subTitle" idx="1"/>
          </p:nvPr>
        </p:nvSpPr>
        <p:spPr>
          <a:xfrm>
            <a:off x="294075" y="3239050"/>
            <a:ext cx="4675200" cy="8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68" descr="Duo Logo White@2x.png"/>
          <p:cNvPicPr preferRelativeResize="0"/>
          <p:nvPr/>
        </p:nvPicPr>
        <p:blipFill>
          <a:blip r:embed="rId2">
            <a:alphaModFix/>
          </a:blip>
          <a:stretch>
            <a:fillRect/>
          </a:stretch>
        </p:blipFill>
        <p:spPr>
          <a:xfrm>
            <a:off x="384681" y="4327931"/>
            <a:ext cx="1513500" cy="490375"/>
          </a:xfrm>
          <a:prstGeom prst="rect">
            <a:avLst/>
          </a:prstGeom>
          <a:noFill/>
          <a:ln>
            <a:noFill/>
          </a:ln>
        </p:spPr>
      </p:pic>
      <p:sp>
        <p:nvSpPr>
          <p:cNvPr id="460" name="Google Shape;460;p6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461" name="Google Shape;461;p68"/>
          <p:cNvPicPr preferRelativeResize="0"/>
          <p:nvPr/>
        </p:nvPicPr>
        <p:blipFill rotWithShape="1">
          <a:blip r:embed="rId3">
            <a:alphaModFix/>
          </a:blip>
          <a:srcRect/>
          <a:stretch/>
        </p:blipFill>
        <p:spPr>
          <a:xfrm>
            <a:off x="2192000" y="4579749"/>
            <a:ext cx="1320700" cy="23855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3 - Title (right side)">
  <p:cSld name="TITLE_1_1_1">
    <p:spTree>
      <p:nvGrpSpPr>
        <p:cNvPr id="1" name="Shape 462"/>
        <p:cNvGrpSpPr/>
        <p:nvPr/>
      </p:nvGrpSpPr>
      <p:grpSpPr>
        <a:xfrm>
          <a:off x="0" y="0"/>
          <a:ext cx="0" cy="0"/>
          <a:chOff x="0" y="0"/>
          <a:chExt cx="0" cy="0"/>
        </a:xfrm>
      </p:grpSpPr>
      <p:pic>
        <p:nvPicPr>
          <p:cNvPr id="463" name="Google Shape;463;p69"/>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464" name="Google Shape;464;p69" descr="kendra_windows-laptop_microsoft-phone.jpg"/>
          <p:cNvPicPr preferRelativeResize="0"/>
          <p:nvPr/>
        </p:nvPicPr>
        <p:blipFill rotWithShape="1">
          <a:blip r:embed="rId3">
            <a:alphaModFix/>
          </a:blip>
          <a:srcRect l="31478"/>
          <a:stretch/>
        </p:blipFill>
        <p:spPr>
          <a:xfrm>
            <a:off x="404800" y="671675"/>
            <a:ext cx="3623400" cy="3685200"/>
          </a:xfrm>
          <a:prstGeom prst="rect">
            <a:avLst/>
          </a:prstGeom>
          <a:noFill/>
          <a:ln>
            <a:noFill/>
          </a:ln>
        </p:spPr>
      </p:pic>
      <p:sp>
        <p:nvSpPr>
          <p:cNvPr id="465" name="Google Shape;465;p69"/>
          <p:cNvSpPr txBox="1">
            <a:spLocks noGrp="1"/>
          </p:cNvSpPr>
          <p:nvPr>
            <p:ph type="title"/>
          </p:nvPr>
        </p:nvSpPr>
        <p:spPr>
          <a:xfrm>
            <a:off x="4603500" y="519275"/>
            <a:ext cx="4311900" cy="1857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5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69"/>
          <p:cNvSpPr txBox="1">
            <a:spLocks noGrp="1"/>
          </p:cNvSpPr>
          <p:nvPr>
            <p:ph type="subTitle" idx="1"/>
          </p:nvPr>
        </p:nvSpPr>
        <p:spPr>
          <a:xfrm>
            <a:off x="4603500" y="3393038"/>
            <a:ext cx="3794100" cy="1485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67" name="Google Shape;467;p6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468" name="Google Shape;468;p69"/>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X1 - Title (DLT)">
  <p:cSld name="CUSTOM_2">
    <p:bg>
      <p:bgPr>
        <a:solidFill>
          <a:srgbClr val="6BBF4E"/>
        </a:solidFill>
        <a:effectLst/>
      </p:bgPr>
    </p:bg>
    <p:spTree>
      <p:nvGrpSpPr>
        <p:cNvPr id="1" name="Shape 469"/>
        <p:cNvGrpSpPr/>
        <p:nvPr/>
      </p:nvGrpSpPr>
      <p:grpSpPr>
        <a:xfrm>
          <a:off x="0" y="0"/>
          <a:ext cx="0" cy="0"/>
          <a:chOff x="0" y="0"/>
          <a:chExt cx="0" cy="0"/>
        </a:xfrm>
      </p:grpSpPr>
      <p:pic>
        <p:nvPicPr>
          <p:cNvPr id="470" name="Google Shape;470;p70" descr="DLT_lockup_gr-02.png"/>
          <p:cNvPicPr preferRelativeResize="0"/>
          <p:nvPr/>
        </p:nvPicPr>
        <p:blipFill>
          <a:blip r:embed="rId2">
            <a:alphaModFix/>
          </a:blip>
          <a:stretch>
            <a:fillRect/>
          </a:stretch>
        </p:blipFill>
        <p:spPr>
          <a:xfrm>
            <a:off x="1085175" y="1877525"/>
            <a:ext cx="6973653" cy="1388450"/>
          </a:xfrm>
          <a:prstGeom prst="rect">
            <a:avLst/>
          </a:prstGeom>
          <a:noFill/>
          <a:ln>
            <a:noFill/>
          </a:ln>
        </p:spPr>
      </p:pic>
      <p:sp>
        <p:nvSpPr>
          <p:cNvPr id="471" name="Google Shape;471;p7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X2 - Body (DLT)">
  <p:cSld name="CUSTOM_3">
    <p:spTree>
      <p:nvGrpSpPr>
        <p:cNvPr id="1" name="Shape 472"/>
        <p:cNvGrpSpPr/>
        <p:nvPr/>
      </p:nvGrpSpPr>
      <p:grpSpPr>
        <a:xfrm>
          <a:off x="0" y="0"/>
          <a:ext cx="0" cy="0"/>
          <a:chOff x="0" y="0"/>
          <a:chExt cx="0" cy="0"/>
        </a:xfrm>
      </p:grpSpPr>
      <p:sp>
        <p:nvSpPr>
          <p:cNvPr id="473" name="Google Shape;473;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4" name="Google Shape;474;p71" descr="DLT_lockup.png"/>
          <p:cNvPicPr preferRelativeResize="0"/>
          <p:nvPr/>
        </p:nvPicPr>
        <p:blipFill>
          <a:blip r:embed="rId2">
            <a:alphaModFix/>
          </a:blip>
          <a:stretch>
            <a:fillRect/>
          </a:stretch>
        </p:blipFill>
        <p:spPr>
          <a:xfrm>
            <a:off x="311700" y="4551503"/>
            <a:ext cx="1747975" cy="300200"/>
          </a:xfrm>
          <a:prstGeom prst="rect">
            <a:avLst/>
          </a:prstGeom>
          <a:noFill/>
          <a:ln>
            <a:noFill/>
          </a:ln>
        </p:spPr>
      </p:pic>
      <p:sp>
        <p:nvSpPr>
          <p:cNvPr id="475" name="Google Shape;475;p7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476" name="Google Shape;476;p71"/>
          <p:cNvPicPr preferRelativeResize="0"/>
          <p:nvPr/>
        </p:nvPicPr>
        <p:blipFill>
          <a:blip r:embed="rId3">
            <a:alphaModFix/>
          </a:blip>
          <a:stretch>
            <a:fillRect/>
          </a:stretch>
        </p:blipFill>
        <p:spPr>
          <a:xfrm>
            <a:off x="2225400" y="4612713"/>
            <a:ext cx="984229" cy="1777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X4 - Body (Tech Talks)">
  <p:cSld name="CUSTOM_3_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1" name="Google Shape;41;p8" descr="DTT_lockup-01.png"/>
          <p:cNvPicPr preferRelativeResize="0"/>
          <p:nvPr/>
        </p:nvPicPr>
        <p:blipFill>
          <a:blip r:embed="rId2">
            <a:alphaModFix/>
          </a:blip>
          <a:stretch>
            <a:fillRect/>
          </a:stretch>
        </p:blipFill>
        <p:spPr>
          <a:xfrm>
            <a:off x="248975" y="4502050"/>
            <a:ext cx="1443306" cy="361000"/>
          </a:xfrm>
          <a:prstGeom prst="rect">
            <a:avLst/>
          </a:prstGeom>
          <a:noFill/>
          <a:ln>
            <a:noFill/>
          </a:ln>
        </p:spPr>
      </p:pic>
      <p:sp>
        <p:nvSpPr>
          <p:cNvPr id="42" name="Google Shape;42;p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43" name="Google Shape;43;p8"/>
          <p:cNvPicPr preferRelativeResize="0"/>
          <p:nvPr/>
        </p:nvPicPr>
        <p:blipFill>
          <a:blip r:embed="rId3">
            <a:alphaModFix/>
          </a:blip>
          <a:stretch>
            <a:fillRect/>
          </a:stretch>
        </p:blipFill>
        <p:spPr>
          <a:xfrm>
            <a:off x="1824450" y="4612713"/>
            <a:ext cx="984229" cy="1777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X3 - Title (Tech Talks)">
  <p:cSld name="CUSTOM_4">
    <p:bg>
      <p:bgPr>
        <a:solidFill>
          <a:srgbClr val="6BBF4E"/>
        </a:solidFill>
        <a:effectLst/>
      </p:bgPr>
    </p:bg>
    <p:spTree>
      <p:nvGrpSpPr>
        <p:cNvPr id="1" name="Shape 477"/>
        <p:cNvGrpSpPr/>
        <p:nvPr/>
      </p:nvGrpSpPr>
      <p:grpSpPr>
        <a:xfrm>
          <a:off x="0" y="0"/>
          <a:ext cx="0" cy="0"/>
          <a:chOff x="0" y="0"/>
          <a:chExt cx="0" cy="0"/>
        </a:xfrm>
      </p:grpSpPr>
      <p:pic>
        <p:nvPicPr>
          <p:cNvPr id="478" name="Google Shape;478;p72" descr="DTT_lockup_gr-02.png"/>
          <p:cNvPicPr preferRelativeResize="0"/>
          <p:nvPr/>
        </p:nvPicPr>
        <p:blipFill>
          <a:blip r:embed="rId2">
            <a:alphaModFix/>
          </a:blip>
          <a:stretch>
            <a:fillRect/>
          </a:stretch>
        </p:blipFill>
        <p:spPr>
          <a:xfrm>
            <a:off x="984625" y="1832825"/>
            <a:ext cx="5729575" cy="1433150"/>
          </a:xfrm>
          <a:prstGeom prst="rect">
            <a:avLst/>
          </a:prstGeom>
          <a:noFill/>
          <a:ln>
            <a:noFill/>
          </a:ln>
        </p:spPr>
      </p:pic>
      <p:sp>
        <p:nvSpPr>
          <p:cNvPr id="479" name="Google Shape;479;p72"/>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X4 - Body (Tech Talks)">
  <p:cSld name="CUSTOM_3_1">
    <p:spTree>
      <p:nvGrpSpPr>
        <p:cNvPr id="1" name="Shape 480"/>
        <p:cNvGrpSpPr/>
        <p:nvPr/>
      </p:nvGrpSpPr>
      <p:grpSpPr>
        <a:xfrm>
          <a:off x="0" y="0"/>
          <a:ext cx="0" cy="0"/>
          <a:chOff x="0" y="0"/>
          <a:chExt cx="0" cy="0"/>
        </a:xfrm>
      </p:grpSpPr>
      <p:sp>
        <p:nvSpPr>
          <p:cNvPr id="481" name="Google Shape;481;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2" name="Google Shape;482;p73" descr="DTT_lockup-01.png"/>
          <p:cNvPicPr preferRelativeResize="0"/>
          <p:nvPr/>
        </p:nvPicPr>
        <p:blipFill>
          <a:blip r:embed="rId2">
            <a:alphaModFix/>
          </a:blip>
          <a:stretch>
            <a:fillRect/>
          </a:stretch>
        </p:blipFill>
        <p:spPr>
          <a:xfrm>
            <a:off x="248975" y="4502050"/>
            <a:ext cx="1443306" cy="361000"/>
          </a:xfrm>
          <a:prstGeom prst="rect">
            <a:avLst/>
          </a:prstGeom>
          <a:noFill/>
          <a:ln>
            <a:noFill/>
          </a:ln>
        </p:spPr>
      </p:pic>
      <p:sp>
        <p:nvSpPr>
          <p:cNvPr id="483" name="Google Shape;483;p7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484" name="Google Shape;484;p73"/>
          <p:cNvPicPr preferRelativeResize="0"/>
          <p:nvPr/>
        </p:nvPicPr>
        <p:blipFill>
          <a:blip r:embed="rId3">
            <a:alphaModFix/>
          </a:blip>
          <a:stretch>
            <a:fillRect/>
          </a:stretch>
        </p:blipFill>
        <p:spPr>
          <a:xfrm>
            <a:off x="1824450" y="4612713"/>
            <a:ext cx="984229" cy="1777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4 - Title (left side)">
  <p:cSld name="TITLE_1">
    <p:spTree>
      <p:nvGrpSpPr>
        <p:cNvPr id="1" name="Shape 485"/>
        <p:cNvGrpSpPr/>
        <p:nvPr/>
      </p:nvGrpSpPr>
      <p:grpSpPr>
        <a:xfrm>
          <a:off x="0" y="0"/>
          <a:ext cx="0" cy="0"/>
          <a:chOff x="0" y="0"/>
          <a:chExt cx="0" cy="0"/>
        </a:xfrm>
      </p:grpSpPr>
      <p:pic>
        <p:nvPicPr>
          <p:cNvPr id="486" name="Google Shape;486;p74" descr="kendra_windows-laptop_microsoft-phone.jpg"/>
          <p:cNvPicPr preferRelativeResize="0"/>
          <p:nvPr/>
        </p:nvPicPr>
        <p:blipFill rotWithShape="1">
          <a:blip r:embed="rId2">
            <a:alphaModFix/>
          </a:blip>
          <a:srcRect l="31478"/>
          <a:stretch/>
        </p:blipFill>
        <p:spPr>
          <a:xfrm>
            <a:off x="4599505" y="0"/>
            <a:ext cx="5057100" cy="5143500"/>
          </a:xfrm>
          <a:prstGeom prst="rect">
            <a:avLst/>
          </a:prstGeom>
          <a:noFill/>
          <a:ln>
            <a:noFill/>
          </a:ln>
        </p:spPr>
      </p:pic>
      <p:sp>
        <p:nvSpPr>
          <p:cNvPr id="487" name="Google Shape;487;p74"/>
          <p:cNvSpPr txBox="1">
            <a:spLocks noGrp="1"/>
          </p:cNvSpPr>
          <p:nvPr>
            <p:ph type="title"/>
          </p:nvPr>
        </p:nvSpPr>
        <p:spPr>
          <a:xfrm>
            <a:off x="287600" y="523250"/>
            <a:ext cx="4311900" cy="1857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5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8" name="Google Shape;488;p74"/>
          <p:cNvSpPr txBox="1">
            <a:spLocks noGrp="1"/>
          </p:cNvSpPr>
          <p:nvPr>
            <p:ph type="subTitle" idx="1"/>
          </p:nvPr>
        </p:nvSpPr>
        <p:spPr>
          <a:xfrm>
            <a:off x="305650" y="3353123"/>
            <a:ext cx="3794100" cy="1252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pic>
        <p:nvPicPr>
          <p:cNvPr id="489" name="Google Shape;489;p74"/>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490" name="Google Shape;490;p74"/>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363F44"/>
                </a:solidFill>
                <a:latin typeface="Helvetica Neue"/>
                <a:ea typeface="Helvetica Neue"/>
                <a:cs typeface="Helvetica Neue"/>
                <a:sym typeface="Helvetica Neue"/>
              </a:rPr>
              <a:t>CONFIDENTIAL INFORMATION PROPERTY OF DUO SECURITY, INC.</a:t>
            </a:r>
            <a:endParaRPr sz="600">
              <a:solidFill>
                <a:srgbClr val="363F44"/>
              </a:solidFill>
              <a:latin typeface="Helvetica Neue"/>
              <a:ea typeface="Helvetica Neue"/>
              <a:cs typeface="Helvetica Neue"/>
              <a:sym typeface="Helvetica Neue"/>
            </a:endParaRPr>
          </a:p>
        </p:txBody>
      </p:sp>
      <p:pic>
        <p:nvPicPr>
          <p:cNvPr id="491" name="Google Shape;491;p74"/>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F1 - Body with bullets" type="secHead">
  <p:cSld name="SECTION_HEADER">
    <p:spTree>
      <p:nvGrpSpPr>
        <p:cNvPr id="1" name="Shape 492"/>
        <p:cNvGrpSpPr/>
        <p:nvPr/>
      </p:nvGrpSpPr>
      <p:grpSpPr>
        <a:xfrm>
          <a:off x="0" y="0"/>
          <a:ext cx="0" cy="0"/>
          <a:chOff x="0" y="0"/>
          <a:chExt cx="0" cy="0"/>
        </a:xfrm>
      </p:grpSpPr>
      <p:pic>
        <p:nvPicPr>
          <p:cNvPr id="493" name="Google Shape;493;p75"/>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494" name="Google Shape;494;p75"/>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75"/>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96" name="Google Shape;496;p7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497" name="Google Shape;497;p75"/>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F2 - Body with bullets/pattern">
  <p:cSld name="SECTION_HEADER_3">
    <p:spTree>
      <p:nvGrpSpPr>
        <p:cNvPr id="1" name="Shape 498"/>
        <p:cNvGrpSpPr/>
        <p:nvPr/>
      </p:nvGrpSpPr>
      <p:grpSpPr>
        <a:xfrm>
          <a:off x="0" y="0"/>
          <a:ext cx="0" cy="0"/>
          <a:chOff x="0" y="0"/>
          <a:chExt cx="0" cy="0"/>
        </a:xfrm>
      </p:grpSpPr>
      <p:pic>
        <p:nvPicPr>
          <p:cNvPr id="499" name="Google Shape;499;p76"/>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00" name="Google Shape;500;p76"/>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 name="Google Shape;501;p76"/>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502" name="Google Shape;502;p76"/>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503" name="Google Shape;503;p76"/>
          <p:cNvSpPr/>
          <p:nvPr/>
        </p:nvSpPr>
        <p:spPr>
          <a:xfrm>
            <a:off x="8317850" y="828675"/>
            <a:ext cx="1987200" cy="19872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6"/>
          <p:cNvSpPr/>
          <p:nvPr/>
        </p:nvSpPr>
        <p:spPr>
          <a:xfrm>
            <a:off x="-3555850" y="828677"/>
            <a:ext cx="3878700" cy="3878700"/>
          </a:xfrm>
          <a:prstGeom prst="ellipse">
            <a:avLst/>
          </a:prstGeom>
          <a:noFill/>
          <a:ln w="1143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6"/>
          <p:cNvSpPr txBox="1"/>
          <p:nvPr/>
        </p:nvSpPr>
        <p:spPr>
          <a:xfrm>
            <a:off x="322850" y="4878650"/>
            <a:ext cx="88212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06" name="Google Shape;506;p76"/>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Z1 - DO NOT USE - Blank">
  <p:cSld name="SECTION_HEADER_2">
    <p:spTree>
      <p:nvGrpSpPr>
        <p:cNvPr id="1" name="Shape 507"/>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1 - Main Point (office)">
  <p:cSld name="SECTION_HEADER_2_1">
    <p:spTree>
      <p:nvGrpSpPr>
        <p:cNvPr id="1" name="Shape 508"/>
        <p:cNvGrpSpPr/>
        <p:nvPr/>
      </p:nvGrpSpPr>
      <p:grpSpPr>
        <a:xfrm>
          <a:off x="0" y="0"/>
          <a:ext cx="0" cy="0"/>
          <a:chOff x="0" y="0"/>
          <a:chExt cx="0" cy="0"/>
        </a:xfrm>
      </p:grpSpPr>
      <p:pic>
        <p:nvPicPr>
          <p:cNvPr id="509" name="Google Shape;509;p78" descr="Product Shot w2FA_7.jpg"/>
          <p:cNvPicPr preferRelativeResize="0"/>
          <p:nvPr/>
        </p:nvPicPr>
        <p:blipFill rotWithShape="1">
          <a:blip r:embed="rId2">
            <a:alphaModFix/>
          </a:blip>
          <a:srcRect t="5896" b="6230"/>
          <a:stretch/>
        </p:blipFill>
        <p:spPr>
          <a:xfrm>
            <a:off x="0" y="25"/>
            <a:ext cx="9143999" cy="5143500"/>
          </a:xfrm>
          <a:prstGeom prst="rect">
            <a:avLst/>
          </a:prstGeom>
          <a:noFill/>
          <a:ln>
            <a:noFill/>
          </a:ln>
        </p:spPr>
      </p:pic>
      <p:pic>
        <p:nvPicPr>
          <p:cNvPr id="510" name="Google Shape;510;p78"/>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511" name="Google Shape;511;p78"/>
          <p:cNvSpPr txBox="1">
            <a:spLocks noGrp="1"/>
          </p:cNvSpPr>
          <p:nvPr>
            <p:ph type="title"/>
          </p:nvPr>
        </p:nvSpPr>
        <p:spPr>
          <a:xfrm>
            <a:off x="2035650" y="1877700"/>
            <a:ext cx="5211900" cy="1175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2" name="Google Shape;512;p78"/>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513" name="Google Shape;513;p78"/>
          <p:cNvSpPr txBox="1"/>
          <p:nvPr/>
        </p:nvSpPr>
        <p:spPr>
          <a:xfrm>
            <a:off x="51507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514" name="Google Shape;514;p78"/>
          <p:cNvPicPr preferRelativeResize="0"/>
          <p:nvPr/>
        </p:nvPicPr>
        <p:blipFill>
          <a:blip r:embed="rId4">
            <a:alphaModFix/>
          </a:blip>
          <a:stretch>
            <a:fillRect/>
          </a:stretch>
        </p:blipFill>
        <p:spPr>
          <a:xfrm>
            <a:off x="7064700" y="4700875"/>
            <a:ext cx="984229" cy="1777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1 - Graphic only (2FA)">
  <p:cSld name="SECTION_HEADER_2_1_1">
    <p:spTree>
      <p:nvGrpSpPr>
        <p:cNvPr id="1" name="Shape 515"/>
        <p:cNvGrpSpPr/>
        <p:nvPr/>
      </p:nvGrpSpPr>
      <p:grpSpPr>
        <a:xfrm>
          <a:off x="0" y="0"/>
          <a:ext cx="0" cy="0"/>
          <a:chOff x="0" y="0"/>
          <a:chExt cx="0" cy="0"/>
        </a:xfrm>
      </p:grpSpPr>
      <p:pic>
        <p:nvPicPr>
          <p:cNvPr id="516" name="Google Shape;516;p79" descr="kendra-iphone-macbook.jpg"/>
          <p:cNvPicPr preferRelativeResize="0"/>
          <p:nvPr/>
        </p:nvPicPr>
        <p:blipFill rotWithShape="1">
          <a:blip r:embed="rId2">
            <a:alphaModFix/>
          </a:blip>
          <a:srcRect t="7827" b="7827"/>
          <a:stretch/>
        </p:blipFill>
        <p:spPr>
          <a:xfrm>
            <a:off x="0" y="0"/>
            <a:ext cx="9144001" cy="5143499"/>
          </a:xfrm>
          <a:prstGeom prst="rect">
            <a:avLst/>
          </a:prstGeom>
          <a:noFill/>
          <a:ln>
            <a:noFill/>
          </a:ln>
        </p:spPr>
      </p:pic>
      <p:pic>
        <p:nvPicPr>
          <p:cNvPr id="517" name="Google Shape;517;p79"/>
          <p:cNvPicPr preferRelativeResize="0"/>
          <p:nvPr/>
        </p:nvPicPr>
        <p:blipFill>
          <a:blip r:embed="rId3">
            <a:alphaModFix/>
          </a:blip>
          <a:stretch>
            <a:fillRect/>
          </a:stretch>
        </p:blipFill>
        <p:spPr>
          <a:xfrm>
            <a:off x="404800" y="4700872"/>
            <a:ext cx="548700" cy="177778"/>
          </a:xfrm>
          <a:prstGeom prst="rect">
            <a:avLst/>
          </a:prstGeom>
          <a:noFill/>
          <a:ln>
            <a:noFill/>
          </a:ln>
        </p:spPr>
      </p:pic>
      <p:pic>
        <p:nvPicPr>
          <p:cNvPr id="518" name="Google Shape;518;p79"/>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519" name="Google Shape;519;p7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520" name="Google Shape;520;p79"/>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F3 - Body with image (Duo Mobile)">
  <p:cSld name="SECTION_HEADER_2_1_1_1">
    <p:spTree>
      <p:nvGrpSpPr>
        <p:cNvPr id="1" name="Shape 521"/>
        <p:cNvGrpSpPr/>
        <p:nvPr/>
      </p:nvGrpSpPr>
      <p:grpSpPr>
        <a:xfrm>
          <a:off x="0" y="0"/>
          <a:ext cx="0" cy="0"/>
          <a:chOff x="0" y="0"/>
          <a:chExt cx="0" cy="0"/>
        </a:xfrm>
      </p:grpSpPr>
      <p:pic>
        <p:nvPicPr>
          <p:cNvPr id="522" name="Google Shape;522;p80"/>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523" name="Google Shape;523;p80"/>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524" name="Google Shape;524;p80" descr="Product Shot - iPhone.jpg"/>
          <p:cNvPicPr preferRelativeResize="0"/>
          <p:nvPr/>
        </p:nvPicPr>
        <p:blipFill>
          <a:blip r:embed="rId3">
            <a:alphaModFix/>
          </a:blip>
          <a:stretch>
            <a:fillRect/>
          </a:stretch>
        </p:blipFill>
        <p:spPr>
          <a:xfrm>
            <a:off x="5980436" y="766459"/>
            <a:ext cx="2232351" cy="3610576"/>
          </a:xfrm>
          <a:prstGeom prst="rect">
            <a:avLst/>
          </a:prstGeom>
          <a:noFill/>
          <a:ln>
            <a:noFill/>
          </a:ln>
        </p:spPr>
      </p:pic>
      <p:sp>
        <p:nvSpPr>
          <p:cNvPr id="525" name="Google Shape;525;p80"/>
          <p:cNvSpPr txBox="1">
            <a:spLocks noGrp="1"/>
          </p:cNvSpPr>
          <p:nvPr>
            <p:ph type="title"/>
          </p:nvPr>
        </p:nvSpPr>
        <p:spPr>
          <a:xfrm>
            <a:off x="295400" y="582175"/>
            <a:ext cx="5620800" cy="80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80"/>
          <p:cNvSpPr txBox="1">
            <a:spLocks noGrp="1"/>
          </p:cNvSpPr>
          <p:nvPr>
            <p:ph type="subTitle" idx="1"/>
          </p:nvPr>
        </p:nvSpPr>
        <p:spPr>
          <a:xfrm>
            <a:off x="295400" y="2298875"/>
            <a:ext cx="4703100" cy="1702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27" name="Google Shape;527;p8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28" name="Google Shape;528;p80"/>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1 - Subtitle (plain)">
  <p:cSld name="SECTION_HEADER_1">
    <p:spTree>
      <p:nvGrpSpPr>
        <p:cNvPr id="1" name="Shape 529"/>
        <p:cNvGrpSpPr/>
        <p:nvPr/>
      </p:nvGrpSpPr>
      <p:grpSpPr>
        <a:xfrm>
          <a:off x="0" y="0"/>
          <a:ext cx="0" cy="0"/>
          <a:chOff x="0" y="0"/>
          <a:chExt cx="0" cy="0"/>
        </a:xfrm>
      </p:grpSpPr>
      <p:sp>
        <p:nvSpPr>
          <p:cNvPr id="530" name="Google Shape;530;p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531" name="Google Shape;531;p81"/>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32" name="Google Shape;532;p8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33" name="Google Shape;533;p81"/>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4 - Title (left side)">
  <p:cSld name="TITLE_1">
    <p:spTree>
      <p:nvGrpSpPr>
        <p:cNvPr id="1" name="Shape 44"/>
        <p:cNvGrpSpPr/>
        <p:nvPr/>
      </p:nvGrpSpPr>
      <p:grpSpPr>
        <a:xfrm>
          <a:off x="0" y="0"/>
          <a:ext cx="0" cy="0"/>
          <a:chOff x="0" y="0"/>
          <a:chExt cx="0" cy="0"/>
        </a:xfrm>
      </p:grpSpPr>
      <p:pic>
        <p:nvPicPr>
          <p:cNvPr id="45" name="Google Shape;45;p9" descr="kendra_windows-laptop_microsoft-phone.jpg"/>
          <p:cNvPicPr preferRelativeResize="0"/>
          <p:nvPr/>
        </p:nvPicPr>
        <p:blipFill rotWithShape="1">
          <a:blip r:embed="rId2">
            <a:alphaModFix/>
          </a:blip>
          <a:srcRect l="31478"/>
          <a:stretch/>
        </p:blipFill>
        <p:spPr>
          <a:xfrm>
            <a:off x="4599505" y="0"/>
            <a:ext cx="5057100" cy="5143500"/>
          </a:xfrm>
          <a:prstGeom prst="rect">
            <a:avLst/>
          </a:prstGeom>
          <a:noFill/>
          <a:ln>
            <a:noFill/>
          </a:ln>
        </p:spPr>
      </p:pic>
      <p:sp>
        <p:nvSpPr>
          <p:cNvPr id="46" name="Google Shape;46;p9"/>
          <p:cNvSpPr txBox="1">
            <a:spLocks noGrp="1"/>
          </p:cNvSpPr>
          <p:nvPr>
            <p:ph type="title"/>
          </p:nvPr>
        </p:nvSpPr>
        <p:spPr>
          <a:xfrm>
            <a:off x="287600" y="523250"/>
            <a:ext cx="4311900" cy="1857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5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 name="Google Shape;47;p9"/>
          <p:cNvSpPr txBox="1">
            <a:spLocks noGrp="1"/>
          </p:cNvSpPr>
          <p:nvPr>
            <p:ph type="subTitle" idx="1"/>
          </p:nvPr>
        </p:nvSpPr>
        <p:spPr>
          <a:xfrm>
            <a:off x="305650" y="3353123"/>
            <a:ext cx="3794100" cy="1252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pic>
        <p:nvPicPr>
          <p:cNvPr id="48" name="Google Shape;48;p9"/>
          <p:cNvPicPr preferRelativeResize="0"/>
          <p:nvPr/>
        </p:nvPicPr>
        <p:blipFill>
          <a:blip r:embed="rId3">
            <a:alphaModFix/>
          </a:blip>
          <a:stretch>
            <a:fillRect/>
          </a:stretch>
        </p:blipFill>
        <p:spPr>
          <a:xfrm>
            <a:off x="404800" y="4700872"/>
            <a:ext cx="548700" cy="177778"/>
          </a:xfrm>
          <a:prstGeom prst="rect">
            <a:avLst/>
          </a:prstGeom>
          <a:noFill/>
          <a:ln>
            <a:noFill/>
          </a:ln>
        </p:spPr>
      </p:pic>
      <p:sp>
        <p:nvSpPr>
          <p:cNvPr id="49" name="Google Shape;49;p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363F44"/>
                </a:solidFill>
                <a:latin typeface="Helvetica Neue"/>
                <a:ea typeface="Helvetica Neue"/>
                <a:cs typeface="Helvetica Neue"/>
                <a:sym typeface="Helvetica Neue"/>
              </a:rPr>
              <a:t>CONFIDENTIAL INFORMATION PROPERTY OF DUO SECURITY, INC.</a:t>
            </a:r>
            <a:endParaRPr sz="600">
              <a:solidFill>
                <a:srgbClr val="363F44"/>
              </a:solidFill>
              <a:latin typeface="Helvetica Neue"/>
              <a:ea typeface="Helvetica Neue"/>
              <a:cs typeface="Helvetica Neue"/>
              <a:sym typeface="Helvetica Neue"/>
            </a:endParaRPr>
          </a:p>
        </p:txBody>
      </p:sp>
      <p:pic>
        <p:nvPicPr>
          <p:cNvPr id="50" name="Google Shape;50;p9"/>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2 - Subtitle (pattern)">
  <p:cSld name="SECTION_HEADER_1_1">
    <p:spTree>
      <p:nvGrpSpPr>
        <p:cNvPr id="1" name="Shape 534"/>
        <p:cNvGrpSpPr/>
        <p:nvPr/>
      </p:nvGrpSpPr>
      <p:grpSpPr>
        <a:xfrm>
          <a:off x="0" y="0"/>
          <a:ext cx="0" cy="0"/>
          <a:chOff x="0" y="0"/>
          <a:chExt cx="0" cy="0"/>
        </a:xfrm>
      </p:grpSpPr>
      <p:sp>
        <p:nvSpPr>
          <p:cNvPr id="535" name="Google Shape;535;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63F44"/>
              </a:buClr>
              <a:buSzPts val="3600"/>
              <a:buNone/>
              <a:defRPr sz="3600">
                <a:solidFill>
                  <a:srgbClr val="363F4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536" name="Google Shape;536;p82"/>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537" name="Google Shape;537;p82"/>
          <p:cNvPicPr preferRelativeResize="0"/>
          <p:nvPr/>
        </p:nvPicPr>
        <p:blipFill>
          <a:blip r:embed="rId3">
            <a:alphaModFix/>
          </a:blip>
          <a:stretch>
            <a:fillRect/>
          </a:stretch>
        </p:blipFill>
        <p:spPr>
          <a:xfrm>
            <a:off x="-4551700" y="-3369206"/>
            <a:ext cx="9143999" cy="4301612"/>
          </a:xfrm>
          <a:prstGeom prst="rect">
            <a:avLst/>
          </a:prstGeom>
          <a:noFill/>
          <a:ln>
            <a:noFill/>
          </a:ln>
        </p:spPr>
      </p:pic>
      <p:pic>
        <p:nvPicPr>
          <p:cNvPr id="538" name="Google Shape;538;p82"/>
          <p:cNvPicPr preferRelativeResize="0"/>
          <p:nvPr/>
        </p:nvPicPr>
        <p:blipFill>
          <a:blip r:embed="rId3">
            <a:alphaModFix/>
          </a:blip>
          <a:stretch>
            <a:fillRect/>
          </a:stretch>
        </p:blipFill>
        <p:spPr>
          <a:xfrm>
            <a:off x="4592300" y="4211094"/>
            <a:ext cx="9143999" cy="4301612"/>
          </a:xfrm>
          <a:prstGeom prst="rect">
            <a:avLst/>
          </a:prstGeom>
          <a:noFill/>
          <a:ln>
            <a:noFill/>
          </a:ln>
        </p:spPr>
      </p:pic>
      <p:sp>
        <p:nvSpPr>
          <p:cNvPr id="539" name="Google Shape;539;p82"/>
          <p:cNvSpPr txBox="1"/>
          <p:nvPr/>
        </p:nvSpPr>
        <p:spPr>
          <a:xfrm>
            <a:off x="311700" y="4878650"/>
            <a:ext cx="50223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40" name="Google Shape;540;p82"/>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F4 - Body with bullets (left)" type="tx">
  <p:cSld name="TITLE_AND_BODY">
    <p:spTree>
      <p:nvGrpSpPr>
        <p:cNvPr id="1" name="Shape 541"/>
        <p:cNvGrpSpPr/>
        <p:nvPr/>
      </p:nvGrpSpPr>
      <p:grpSpPr>
        <a:xfrm>
          <a:off x="0" y="0"/>
          <a:ext cx="0" cy="0"/>
          <a:chOff x="0" y="0"/>
          <a:chExt cx="0" cy="0"/>
        </a:xfrm>
      </p:grpSpPr>
      <p:sp>
        <p:nvSpPr>
          <p:cNvPr id="542" name="Google Shape;542;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3" name="Google Shape;543;p83"/>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pic>
        <p:nvPicPr>
          <p:cNvPr id="544" name="Google Shape;544;p83"/>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45" name="Google Shape;545;p8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46" name="Google Shape;546;p83"/>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F5 - Body with bullets (left and pattern)">
  <p:cSld name="TITLE_AND_BODY_1">
    <p:spTree>
      <p:nvGrpSpPr>
        <p:cNvPr id="1" name="Shape 547"/>
        <p:cNvGrpSpPr/>
        <p:nvPr/>
      </p:nvGrpSpPr>
      <p:grpSpPr>
        <a:xfrm>
          <a:off x="0" y="0"/>
          <a:ext cx="0" cy="0"/>
          <a:chOff x="0" y="0"/>
          <a:chExt cx="0" cy="0"/>
        </a:xfrm>
      </p:grpSpPr>
      <p:sp>
        <p:nvSpPr>
          <p:cNvPr id="548" name="Google Shape;548;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9" name="Google Shape;549;p84"/>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pic>
        <p:nvPicPr>
          <p:cNvPr id="550" name="Google Shape;550;p84"/>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551" name="Google Shape;551;p84"/>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552" name="Google Shape;552;p84"/>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53" name="Google Shape;553;p84"/>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F6 - Body with bullets (double)" type="twoColTx">
  <p:cSld name="TITLE_AND_TWO_COLUMNS">
    <p:spTree>
      <p:nvGrpSpPr>
        <p:cNvPr id="1" name="Shape 554"/>
        <p:cNvGrpSpPr/>
        <p:nvPr/>
      </p:nvGrpSpPr>
      <p:grpSpPr>
        <a:xfrm>
          <a:off x="0" y="0"/>
          <a:ext cx="0" cy="0"/>
          <a:chOff x="0" y="0"/>
          <a:chExt cx="0" cy="0"/>
        </a:xfrm>
      </p:grpSpPr>
      <p:sp>
        <p:nvSpPr>
          <p:cNvPr id="555" name="Google Shape;555;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6" name="Google Shape;556;p8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Clr>
                <a:srgbClr val="6BBF4E"/>
              </a:buClr>
              <a:buSzPts val="1200"/>
              <a:buChar char="○"/>
              <a:defRPr sz="1200"/>
            </a:lvl6pPr>
            <a:lvl7pPr marL="3200400" lvl="6" indent="-304800" rtl="0">
              <a:spcBef>
                <a:spcPts val="1600"/>
              </a:spcBef>
              <a:spcAft>
                <a:spcPts val="0"/>
              </a:spcAft>
              <a:buClr>
                <a:srgbClr val="6BBF4E"/>
              </a:buClr>
              <a:buSzPts val="1200"/>
              <a:buChar char="○"/>
              <a:defRPr sz="1200"/>
            </a:lvl7pPr>
            <a:lvl8pPr marL="3657600" lvl="7" indent="-304800" rtl="0">
              <a:spcBef>
                <a:spcPts val="1600"/>
              </a:spcBef>
              <a:spcAft>
                <a:spcPts val="0"/>
              </a:spcAft>
              <a:buClr>
                <a:srgbClr val="6BBF4E"/>
              </a:buClr>
              <a:buSzPts val="1200"/>
              <a:buChar char="○"/>
              <a:defRPr sz="1200"/>
            </a:lvl8pPr>
            <a:lvl9pPr marL="4114800" lvl="8" indent="-304800" rtl="0">
              <a:spcBef>
                <a:spcPts val="1600"/>
              </a:spcBef>
              <a:spcAft>
                <a:spcPts val="1600"/>
              </a:spcAft>
              <a:buClr>
                <a:srgbClr val="6BBF4E"/>
              </a:buClr>
              <a:buSzPts val="1200"/>
              <a:buChar char="○"/>
              <a:defRPr sz="1200"/>
            </a:lvl9pPr>
          </a:lstStyle>
          <a:p>
            <a:endParaRPr/>
          </a:p>
        </p:txBody>
      </p:sp>
      <p:sp>
        <p:nvSpPr>
          <p:cNvPr id="557" name="Google Shape;557;p8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Clr>
                <a:srgbClr val="6BBF4E"/>
              </a:buClr>
              <a:buSzPts val="1200"/>
              <a:buChar char="○"/>
              <a:defRPr sz="1200"/>
            </a:lvl6pPr>
            <a:lvl7pPr marL="3200400" lvl="6" indent="-304800" rtl="0">
              <a:spcBef>
                <a:spcPts val="1600"/>
              </a:spcBef>
              <a:spcAft>
                <a:spcPts val="0"/>
              </a:spcAft>
              <a:buClr>
                <a:srgbClr val="6BBF4E"/>
              </a:buClr>
              <a:buSzPts val="1200"/>
              <a:buChar char="○"/>
              <a:defRPr sz="1200"/>
            </a:lvl7pPr>
            <a:lvl8pPr marL="3657600" lvl="7" indent="-304800" rtl="0">
              <a:spcBef>
                <a:spcPts val="1600"/>
              </a:spcBef>
              <a:spcAft>
                <a:spcPts val="0"/>
              </a:spcAft>
              <a:buClr>
                <a:srgbClr val="6BBF4E"/>
              </a:buClr>
              <a:buSzPts val="1200"/>
              <a:buChar char="○"/>
              <a:defRPr sz="1200"/>
            </a:lvl8pPr>
            <a:lvl9pPr marL="4114800" lvl="8" indent="-304800" rtl="0">
              <a:spcBef>
                <a:spcPts val="1600"/>
              </a:spcBef>
              <a:spcAft>
                <a:spcPts val="1600"/>
              </a:spcAft>
              <a:buClr>
                <a:srgbClr val="6BBF4E"/>
              </a:buClr>
              <a:buSzPts val="1200"/>
              <a:buChar char="○"/>
              <a:defRPr sz="1200"/>
            </a:lvl9pPr>
          </a:lstStyle>
          <a:p>
            <a:endParaRPr/>
          </a:p>
        </p:txBody>
      </p:sp>
      <p:pic>
        <p:nvPicPr>
          <p:cNvPr id="558" name="Google Shape;558;p85"/>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59" name="Google Shape;559;p8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60" name="Google Shape;560;p85"/>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F7 - Body (title only)" type="titleOnly">
  <p:cSld name="TITLE_ONLY">
    <p:spTree>
      <p:nvGrpSpPr>
        <p:cNvPr id="1" name="Shape 561"/>
        <p:cNvGrpSpPr/>
        <p:nvPr/>
      </p:nvGrpSpPr>
      <p:grpSpPr>
        <a:xfrm>
          <a:off x="0" y="0"/>
          <a:ext cx="0" cy="0"/>
          <a:chOff x="0" y="0"/>
          <a:chExt cx="0" cy="0"/>
        </a:xfrm>
      </p:grpSpPr>
      <p:sp>
        <p:nvSpPr>
          <p:cNvPr id="562" name="Google Shape;562;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63" name="Google Shape;563;p86"/>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64" name="Google Shape;564;p8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65" name="Google Shape;565;p86"/>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F8 - Body (no details, pattern)">
  <p:cSld name="TITLE_ONLY_1">
    <p:spTree>
      <p:nvGrpSpPr>
        <p:cNvPr id="1" name="Shape 566"/>
        <p:cNvGrpSpPr/>
        <p:nvPr/>
      </p:nvGrpSpPr>
      <p:grpSpPr>
        <a:xfrm>
          <a:off x="0" y="0"/>
          <a:ext cx="0" cy="0"/>
          <a:chOff x="0" y="0"/>
          <a:chExt cx="0" cy="0"/>
        </a:xfrm>
      </p:grpSpPr>
      <p:sp>
        <p:nvSpPr>
          <p:cNvPr id="567" name="Google Shape;567;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68" name="Google Shape;568;p87"/>
          <p:cNvPicPr preferRelativeResize="0"/>
          <p:nvPr/>
        </p:nvPicPr>
        <p:blipFill>
          <a:blip r:embed="rId2">
            <a:alphaModFix/>
          </a:blip>
          <a:stretch>
            <a:fillRect/>
          </a:stretch>
        </p:blipFill>
        <p:spPr>
          <a:xfrm>
            <a:off x="404800" y="4700872"/>
            <a:ext cx="548700" cy="177778"/>
          </a:xfrm>
          <a:prstGeom prst="rect">
            <a:avLst/>
          </a:prstGeom>
          <a:noFill/>
          <a:ln>
            <a:noFill/>
          </a:ln>
        </p:spPr>
      </p:pic>
      <p:pic>
        <p:nvPicPr>
          <p:cNvPr id="569" name="Google Shape;569;p87"/>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570" name="Google Shape;570;p87"/>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71" name="Google Shape;571;p87"/>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F9 - Body with bullets (narrow)">
  <p:cSld name="ONE_COLUMN_TEXT">
    <p:spTree>
      <p:nvGrpSpPr>
        <p:cNvPr id="1" name="Shape 572"/>
        <p:cNvGrpSpPr/>
        <p:nvPr/>
      </p:nvGrpSpPr>
      <p:grpSpPr>
        <a:xfrm>
          <a:off x="0" y="0"/>
          <a:ext cx="0" cy="0"/>
          <a:chOff x="0" y="0"/>
          <a:chExt cx="0" cy="0"/>
        </a:xfrm>
      </p:grpSpPr>
      <p:sp>
        <p:nvSpPr>
          <p:cNvPr id="573" name="Google Shape;573;p8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74" name="Google Shape;574;p88"/>
          <p:cNvSpPr txBox="1">
            <a:spLocks noGrp="1"/>
          </p:cNvSpPr>
          <p:nvPr>
            <p:ph type="body" idx="1"/>
          </p:nvPr>
        </p:nvSpPr>
        <p:spPr>
          <a:xfrm>
            <a:off x="311700" y="1389600"/>
            <a:ext cx="33408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575" name="Google Shape;575;p88"/>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76" name="Google Shape;576;p8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77" name="Google Shape;577;p88"/>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3 - Subtitle (plain)">
  <p:cSld name="MAIN_POINT">
    <p:spTree>
      <p:nvGrpSpPr>
        <p:cNvPr id="1" name="Shape 578"/>
        <p:cNvGrpSpPr/>
        <p:nvPr/>
      </p:nvGrpSpPr>
      <p:grpSpPr>
        <a:xfrm>
          <a:off x="0" y="0"/>
          <a:ext cx="0" cy="0"/>
          <a:chOff x="0" y="0"/>
          <a:chExt cx="0" cy="0"/>
        </a:xfrm>
      </p:grpSpPr>
      <p:sp>
        <p:nvSpPr>
          <p:cNvPr id="579" name="Google Shape;579;p89"/>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580" name="Google Shape;580;p89"/>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81" name="Google Shape;581;p89"/>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82" name="Google Shape;582;p89"/>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4 - Subtitle (green)">
  <p:cSld name="MAIN_POINT_1">
    <p:bg>
      <p:bgPr>
        <a:solidFill>
          <a:srgbClr val="6BBF4E"/>
        </a:solidFill>
        <a:effectLst/>
      </p:bgPr>
    </p:bg>
    <p:spTree>
      <p:nvGrpSpPr>
        <p:cNvPr id="1" name="Shape 583"/>
        <p:cNvGrpSpPr/>
        <p:nvPr/>
      </p:nvGrpSpPr>
      <p:grpSpPr>
        <a:xfrm>
          <a:off x="0" y="0"/>
          <a:ext cx="0" cy="0"/>
          <a:chOff x="0" y="0"/>
          <a:chExt cx="0" cy="0"/>
        </a:xfrm>
      </p:grpSpPr>
      <p:sp>
        <p:nvSpPr>
          <p:cNvPr id="584" name="Google Shape;584;p90"/>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585" name="Google Shape;585;p90"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586" name="Google Shape;586;p9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587" name="Google Shape;587;p90"/>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5 - Subtitle (navy)">
  <p:cSld name="MAIN_POINT_1_1">
    <p:bg>
      <p:bgPr>
        <a:solidFill>
          <a:srgbClr val="374044"/>
        </a:solidFill>
        <a:effectLst/>
      </p:bgPr>
    </p:bg>
    <p:spTree>
      <p:nvGrpSpPr>
        <p:cNvPr id="1" name="Shape 588"/>
        <p:cNvGrpSpPr/>
        <p:nvPr/>
      </p:nvGrpSpPr>
      <p:grpSpPr>
        <a:xfrm>
          <a:off x="0" y="0"/>
          <a:ext cx="0" cy="0"/>
          <a:chOff x="0" y="0"/>
          <a:chExt cx="0" cy="0"/>
        </a:xfrm>
      </p:grpSpPr>
      <p:sp>
        <p:nvSpPr>
          <p:cNvPr id="589" name="Google Shape;589;p91"/>
          <p:cNvSpPr txBox="1">
            <a:spLocks noGrp="1"/>
          </p:cNvSpPr>
          <p:nvPr>
            <p:ph type="title"/>
          </p:nvPr>
        </p:nvSpPr>
        <p:spPr>
          <a:xfrm>
            <a:off x="28070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590" name="Google Shape;590;p91"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591" name="Google Shape;591;p9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592" name="Google Shape;592;p91"/>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1 - Body with bullets" type="secHead">
  <p:cSld name="SECTION_HEADER">
    <p:spTree>
      <p:nvGrpSpPr>
        <p:cNvPr id="1" name="Shape 51"/>
        <p:cNvGrpSpPr/>
        <p:nvPr/>
      </p:nvGrpSpPr>
      <p:grpSpPr>
        <a:xfrm>
          <a:off x="0" y="0"/>
          <a:ext cx="0" cy="0"/>
          <a:chOff x="0" y="0"/>
          <a:chExt cx="0" cy="0"/>
        </a:xfrm>
      </p:grpSpPr>
      <p:pic>
        <p:nvPicPr>
          <p:cNvPr id="52" name="Google Shape;52;p10"/>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3" name="Google Shape;53;p10"/>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0"/>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lvl1pPr marL="457200" lvl="0" indent="-22860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5" name="Google Shape;55;p1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56" name="Google Shape;56;p10"/>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F9 - Body (image right)">
  <p:cSld name="SECTION_TITLE_AND_DESCRIPTION">
    <p:spTree>
      <p:nvGrpSpPr>
        <p:cNvPr id="1" name="Shape 593"/>
        <p:cNvGrpSpPr/>
        <p:nvPr/>
      </p:nvGrpSpPr>
      <p:grpSpPr>
        <a:xfrm>
          <a:off x="0" y="0"/>
          <a:ext cx="0" cy="0"/>
          <a:chOff x="0" y="0"/>
          <a:chExt cx="0" cy="0"/>
        </a:xfrm>
      </p:grpSpPr>
      <p:sp>
        <p:nvSpPr>
          <p:cNvPr id="594" name="Google Shape;594;p9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2"/>
          <p:cNvSpPr txBox="1">
            <a:spLocks noGrp="1"/>
          </p:cNvSpPr>
          <p:nvPr>
            <p:ph type="title"/>
          </p:nvPr>
        </p:nvSpPr>
        <p:spPr>
          <a:xfrm>
            <a:off x="265500" y="1233175"/>
            <a:ext cx="41352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596" name="Google Shape;596;p92"/>
          <p:cNvSpPr txBox="1">
            <a:spLocks noGrp="1"/>
          </p:cNvSpPr>
          <p:nvPr>
            <p:ph type="subTitle" idx="1"/>
          </p:nvPr>
        </p:nvSpPr>
        <p:spPr>
          <a:xfrm>
            <a:off x="265500" y="2803075"/>
            <a:ext cx="41352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pic>
        <p:nvPicPr>
          <p:cNvPr id="597" name="Google Shape;597;p92"/>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598" name="Google Shape;598;p92"/>
          <p:cNvSpPr txBox="1"/>
          <p:nvPr/>
        </p:nvSpPr>
        <p:spPr>
          <a:xfrm>
            <a:off x="341700" y="4878650"/>
            <a:ext cx="8878500" cy="264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599" name="Google Shape;599;p92"/>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F10 - Body (image left)">
  <p:cSld name="SECTION_TITLE_AND_DESCRIPTION_1">
    <p:spTree>
      <p:nvGrpSpPr>
        <p:cNvPr id="1" name="Shape 600"/>
        <p:cNvGrpSpPr/>
        <p:nvPr/>
      </p:nvGrpSpPr>
      <p:grpSpPr>
        <a:xfrm>
          <a:off x="0" y="0"/>
          <a:ext cx="0" cy="0"/>
          <a:chOff x="0" y="0"/>
          <a:chExt cx="0" cy="0"/>
        </a:xfrm>
      </p:grpSpPr>
      <p:sp>
        <p:nvSpPr>
          <p:cNvPr id="601" name="Google Shape;601;p93"/>
          <p:cNvSpPr/>
          <p:nvPr/>
        </p:nvSpPr>
        <p:spPr>
          <a:xfrm>
            <a:off x="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3"/>
          <p:cNvSpPr txBox="1">
            <a:spLocks noGrp="1"/>
          </p:cNvSpPr>
          <p:nvPr>
            <p:ph type="title"/>
          </p:nvPr>
        </p:nvSpPr>
        <p:spPr>
          <a:xfrm>
            <a:off x="5008800" y="1233175"/>
            <a:ext cx="3600600" cy="14823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603" name="Google Shape;603;p93"/>
          <p:cNvSpPr txBox="1">
            <a:spLocks noGrp="1"/>
          </p:cNvSpPr>
          <p:nvPr>
            <p:ph type="subTitle" idx="1"/>
          </p:nvPr>
        </p:nvSpPr>
        <p:spPr>
          <a:xfrm>
            <a:off x="5008800" y="2803075"/>
            <a:ext cx="36006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04" name="Google Shape;604;p93"/>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605" name="Google Shape;605;p93"/>
          <p:cNvPicPr preferRelativeResize="0"/>
          <p:nvPr/>
        </p:nvPicPr>
        <p:blipFill>
          <a:blip r:embed="rId2">
            <a:alphaModFix/>
          </a:blip>
          <a:stretch>
            <a:fillRect/>
          </a:stretch>
        </p:blipFill>
        <p:spPr>
          <a:xfrm>
            <a:off x="5850700" y="4700875"/>
            <a:ext cx="984229" cy="177775"/>
          </a:xfrm>
          <a:prstGeom prst="rect">
            <a:avLst/>
          </a:prstGeom>
          <a:noFill/>
          <a:ln>
            <a:noFill/>
          </a:ln>
        </p:spPr>
      </p:pic>
      <p:pic>
        <p:nvPicPr>
          <p:cNvPr id="606" name="Google Shape;606;p93"/>
          <p:cNvPicPr preferRelativeResize="0"/>
          <p:nvPr/>
        </p:nvPicPr>
        <p:blipFill>
          <a:blip r:embed="rId3">
            <a:alphaModFix/>
          </a:blip>
          <a:stretch>
            <a:fillRect/>
          </a:stretch>
        </p:blipFill>
        <p:spPr>
          <a:xfrm>
            <a:off x="5132725" y="4700872"/>
            <a:ext cx="548700" cy="177778"/>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F11 - Body (recap of main points, pattern)">
  <p:cSld name="CUSTOM_8_1">
    <p:spTree>
      <p:nvGrpSpPr>
        <p:cNvPr id="1" name="Shape 607"/>
        <p:cNvGrpSpPr/>
        <p:nvPr/>
      </p:nvGrpSpPr>
      <p:grpSpPr>
        <a:xfrm>
          <a:off x="0" y="0"/>
          <a:ext cx="0" cy="0"/>
          <a:chOff x="0" y="0"/>
          <a:chExt cx="0" cy="0"/>
        </a:xfrm>
      </p:grpSpPr>
      <p:sp>
        <p:nvSpPr>
          <p:cNvPr id="608" name="Google Shape;608;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9" name="Google Shape;609;p94"/>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610" name="Google Shape;610;p94"/>
          <p:cNvSpPr/>
          <p:nvPr/>
        </p:nvSpPr>
        <p:spPr>
          <a:xfrm>
            <a:off x="-626250" y="2469818"/>
            <a:ext cx="1258800" cy="12588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4"/>
          <p:cNvSpPr/>
          <p:nvPr/>
        </p:nvSpPr>
        <p:spPr>
          <a:xfrm>
            <a:off x="8098513" y="804077"/>
            <a:ext cx="1258800" cy="12588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4"/>
          <p:cNvSpPr/>
          <p:nvPr/>
        </p:nvSpPr>
        <p:spPr>
          <a:xfrm>
            <a:off x="3117275" y="3656132"/>
            <a:ext cx="2301600" cy="2301600"/>
          </a:xfrm>
          <a:prstGeom prst="ellipse">
            <a:avLst/>
          </a:prstGeom>
          <a:noFill/>
          <a:ln w="76200" cap="flat" cmpd="sng">
            <a:solidFill>
              <a:srgbClr val="363F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3" name="Google Shape;613;p94"/>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614" name="Google Shape;614;p94"/>
          <p:cNvSpPr txBox="1">
            <a:spLocks noGrp="1"/>
          </p:cNvSpPr>
          <p:nvPr>
            <p:ph type="title" idx="2"/>
          </p:nvPr>
        </p:nvSpPr>
        <p:spPr>
          <a:xfrm>
            <a:off x="404800"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615" name="Google Shape;615;p94"/>
          <p:cNvSpPr txBox="1">
            <a:spLocks noGrp="1"/>
          </p:cNvSpPr>
          <p:nvPr>
            <p:ph type="title" idx="3"/>
          </p:nvPr>
        </p:nvSpPr>
        <p:spPr>
          <a:xfrm>
            <a:off x="3163775"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616" name="Google Shape;616;p94"/>
          <p:cNvSpPr txBox="1">
            <a:spLocks noGrp="1"/>
          </p:cNvSpPr>
          <p:nvPr>
            <p:ph type="title" idx="4"/>
          </p:nvPr>
        </p:nvSpPr>
        <p:spPr>
          <a:xfrm>
            <a:off x="5922750" y="1457575"/>
            <a:ext cx="2208600" cy="265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solidFill>
                  <a:srgbClr val="363F44"/>
                </a:solidFill>
              </a:defRPr>
            </a:lvl1pPr>
            <a:lvl2pPr lvl="1" rtl="0">
              <a:spcBef>
                <a:spcPts val="0"/>
              </a:spcBef>
              <a:spcAft>
                <a:spcPts val="0"/>
              </a:spcAft>
              <a:buNone/>
              <a:defRPr sz="1800" b="0">
                <a:solidFill>
                  <a:srgbClr val="363F44"/>
                </a:solidFill>
              </a:defRPr>
            </a:lvl2pPr>
            <a:lvl3pPr lvl="2" rtl="0">
              <a:spcBef>
                <a:spcPts val="0"/>
              </a:spcBef>
              <a:spcAft>
                <a:spcPts val="0"/>
              </a:spcAft>
              <a:buNone/>
              <a:defRPr sz="1800" b="0">
                <a:solidFill>
                  <a:srgbClr val="363F44"/>
                </a:solidFill>
              </a:defRPr>
            </a:lvl3pPr>
            <a:lvl4pPr lvl="3" rtl="0">
              <a:spcBef>
                <a:spcPts val="0"/>
              </a:spcBef>
              <a:spcAft>
                <a:spcPts val="0"/>
              </a:spcAft>
              <a:buNone/>
              <a:defRPr sz="1800" b="0">
                <a:solidFill>
                  <a:srgbClr val="363F44"/>
                </a:solidFill>
              </a:defRPr>
            </a:lvl4pPr>
            <a:lvl5pPr lvl="4" rtl="0">
              <a:spcBef>
                <a:spcPts val="0"/>
              </a:spcBef>
              <a:spcAft>
                <a:spcPts val="0"/>
              </a:spcAft>
              <a:buNone/>
              <a:defRPr sz="1800" b="0">
                <a:solidFill>
                  <a:srgbClr val="363F44"/>
                </a:solidFill>
              </a:defRPr>
            </a:lvl5pPr>
            <a:lvl6pPr lvl="5" rtl="0">
              <a:spcBef>
                <a:spcPts val="0"/>
              </a:spcBef>
              <a:spcAft>
                <a:spcPts val="0"/>
              </a:spcAft>
              <a:buNone/>
              <a:defRPr sz="1800" b="0">
                <a:solidFill>
                  <a:srgbClr val="363F44"/>
                </a:solidFill>
              </a:defRPr>
            </a:lvl6pPr>
            <a:lvl7pPr lvl="6" rtl="0">
              <a:spcBef>
                <a:spcPts val="0"/>
              </a:spcBef>
              <a:spcAft>
                <a:spcPts val="0"/>
              </a:spcAft>
              <a:buNone/>
              <a:defRPr sz="1800" b="0">
                <a:solidFill>
                  <a:srgbClr val="363F44"/>
                </a:solidFill>
              </a:defRPr>
            </a:lvl7pPr>
            <a:lvl8pPr lvl="7" rtl="0">
              <a:spcBef>
                <a:spcPts val="0"/>
              </a:spcBef>
              <a:spcAft>
                <a:spcPts val="0"/>
              </a:spcAft>
              <a:buNone/>
              <a:defRPr sz="1800" b="0">
                <a:solidFill>
                  <a:srgbClr val="363F44"/>
                </a:solidFill>
              </a:defRPr>
            </a:lvl8pPr>
            <a:lvl9pPr lvl="8" rtl="0">
              <a:spcBef>
                <a:spcPts val="0"/>
              </a:spcBef>
              <a:spcAft>
                <a:spcPts val="0"/>
              </a:spcAft>
              <a:buNone/>
              <a:defRPr sz="1800" b="0">
                <a:solidFill>
                  <a:srgbClr val="363F44"/>
                </a:solidFill>
              </a:defRPr>
            </a:lvl9pPr>
          </a:lstStyle>
          <a:p>
            <a:endParaRPr/>
          </a:p>
        </p:txBody>
      </p:sp>
      <p:sp>
        <p:nvSpPr>
          <p:cNvPr id="617" name="Google Shape;617;p94"/>
          <p:cNvSpPr txBox="1"/>
          <p:nvPr/>
        </p:nvSpPr>
        <p:spPr>
          <a:xfrm>
            <a:off x="6141375" y="4497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618" name="Google Shape;618;p94"/>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F12 - Body (green left, bullets right)">
  <p:cSld name="CUSTOM_9">
    <p:spTree>
      <p:nvGrpSpPr>
        <p:cNvPr id="1" name="Shape 619"/>
        <p:cNvGrpSpPr/>
        <p:nvPr/>
      </p:nvGrpSpPr>
      <p:grpSpPr>
        <a:xfrm>
          <a:off x="0" y="0"/>
          <a:ext cx="0" cy="0"/>
          <a:chOff x="0" y="0"/>
          <a:chExt cx="0" cy="0"/>
        </a:xfrm>
      </p:grpSpPr>
      <p:sp>
        <p:nvSpPr>
          <p:cNvPr id="620" name="Google Shape;620;p95"/>
          <p:cNvSpPr/>
          <p:nvPr/>
        </p:nvSpPr>
        <p:spPr>
          <a:xfrm>
            <a:off x="0" y="0"/>
            <a:ext cx="4565400" cy="5143500"/>
          </a:xfrm>
          <a:prstGeom prst="rect">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5"/>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95"/>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Clr>
                <a:srgbClr val="6BBF4E"/>
              </a:buClr>
              <a:buSzPts val="1400"/>
              <a:buChar char="○"/>
              <a:defRPr/>
            </a:lvl6pPr>
            <a:lvl7pPr marL="3200400" lvl="6" indent="-317500" rtl="0">
              <a:spcBef>
                <a:spcPts val="1600"/>
              </a:spcBef>
              <a:spcAft>
                <a:spcPts val="0"/>
              </a:spcAft>
              <a:buClr>
                <a:srgbClr val="6BBF4E"/>
              </a:buClr>
              <a:buSzPts val="1400"/>
              <a:buChar char="○"/>
              <a:defRPr/>
            </a:lvl7pPr>
            <a:lvl8pPr marL="3657600" lvl="7" indent="-317500" rtl="0">
              <a:spcBef>
                <a:spcPts val="1600"/>
              </a:spcBef>
              <a:spcAft>
                <a:spcPts val="0"/>
              </a:spcAft>
              <a:buClr>
                <a:srgbClr val="6BBF4E"/>
              </a:buClr>
              <a:buSzPts val="1400"/>
              <a:buChar char="○"/>
              <a:defRPr/>
            </a:lvl8pPr>
            <a:lvl9pPr marL="4114800" lvl="8" indent="-317500" rtl="0">
              <a:spcBef>
                <a:spcPts val="1600"/>
              </a:spcBef>
              <a:spcAft>
                <a:spcPts val="1600"/>
              </a:spcAft>
              <a:buClr>
                <a:srgbClr val="6BBF4E"/>
              </a:buClr>
              <a:buSzPts val="1400"/>
              <a:buChar char="○"/>
              <a:defRPr/>
            </a:lvl9pPr>
          </a:lstStyle>
          <a:p>
            <a:endParaRPr/>
          </a:p>
        </p:txBody>
      </p:sp>
      <p:sp>
        <p:nvSpPr>
          <p:cNvPr id="623" name="Google Shape;623;p95"/>
          <p:cNvSpPr txBox="1">
            <a:spLocks noGrp="1"/>
          </p:cNvSpPr>
          <p:nvPr>
            <p:ph type="title" idx="2"/>
          </p:nvPr>
        </p:nvSpPr>
        <p:spPr>
          <a:xfrm>
            <a:off x="311700" y="2981775"/>
            <a:ext cx="4044900" cy="112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363F44"/>
                </a:solidFill>
              </a:defRPr>
            </a:lvl1pPr>
            <a:lvl2pPr lvl="1" rtl="0">
              <a:spcBef>
                <a:spcPts val="0"/>
              </a:spcBef>
              <a:spcAft>
                <a:spcPts val="0"/>
              </a:spcAft>
              <a:buNone/>
              <a:defRPr sz="2400">
                <a:solidFill>
                  <a:srgbClr val="363F44"/>
                </a:solidFill>
              </a:defRPr>
            </a:lvl2pPr>
            <a:lvl3pPr lvl="2" rtl="0">
              <a:spcBef>
                <a:spcPts val="0"/>
              </a:spcBef>
              <a:spcAft>
                <a:spcPts val="0"/>
              </a:spcAft>
              <a:buNone/>
              <a:defRPr sz="2400">
                <a:solidFill>
                  <a:srgbClr val="363F44"/>
                </a:solidFill>
              </a:defRPr>
            </a:lvl3pPr>
            <a:lvl4pPr lvl="3" rtl="0">
              <a:spcBef>
                <a:spcPts val="0"/>
              </a:spcBef>
              <a:spcAft>
                <a:spcPts val="0"/>
              </a:spcAft>
              <a:buNone/>
              <a:defRPr sz="2400">
                <a:solidFill>
                  <a:srgbClr val="363F44"/>
                </a:solidFill>
              </a:defRPr>
            </a:lvl4pPr>
            <a:lvl5pPr lvl="4" rtl="0">
              <a:spcBef>
                <a:spcPts val="0"/>
              </a:spcBef>
              <a:spcAft>
                <a:spcPts val="0"/>
              </a:spcAft>
              <a:buNone/>
              <a:defRPr sz="2400">
                <a:solidFill>
                  <a:srgbClr val="363F44"/>
                </a:solidFill>
              </a:defRPr>
            </a:lvl5pPr>
            <a:lvl6pPr lvl="5" rtl="0">
              <a:spcBef>
                <a:spcPts val="0"/>
              </a:spcBef>
              <a:spcAft>
                <a:spcPts val="0"/>
              </a:spcAft>
              <a:buNone/>
              <a:defRPr sz="2400">
                <a:solidFill>
                  <a:srgbClr val="363F44"/>
                </a:solidFill>
              </a:defRPr>
            </a:lvl6pPr>
            <a:lvl7pPr lvl="6" rtl="0">
              <a:spcBef>
                <a:spcPts val="0"/>
              </a:spcBef>
              <a:spcAft>
                <a:spcPts val="0"/>
              </a:spcAft>
              <a:buNone/>
              <a:defRPr sz="2400">
                <a:solidFill>
                  <a:srgbClr val="363F44"/>
                </a:solidFill>
              </a:defRPr>
            </a:lvl7pPr>
            <a:lvl8pPr lvl="7" rtl="0">
              <a:spcBef>
                <a:spcPts val="0"/>
              </a:spcBef>
              <a:spcAft>
                <a:spcPts val="0"/>
              </a:spcAft>
              <a:buNone/>
              <a:defRPr sz="2400">
                <a:solidFill>
                  <a:srgbClr val="363F44"/>
                </a:solidFill>
              </a:defRPr>
            </a:lvl8pPr>
            <a:lvl9pPr lvl="8" rtl="0">
              <a:spcBef>
                <a:spcPts val="0"/>
              </a:spcBef>
              <a:spcAft>
                <a:spcPts val="0"/>
              </a:spcAft>
              <a:buNone/>
              <a:defRPr sz="2400">
                <a:solidFill>
                  <a:srgbClr val="363F44"/>
                </a:solidFill>
              </a:defRPr>
            </a:lvl9pPr>
          </a:lstStyle>
          <a:p>
            <a:endParaRPr/>
          </a:p>
        </p:txBody>
      </p:sp>
      <p:pic>
        <p:nvPicPr>
          <p:cNvPr id="624" name="Google Shape;624;p95"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25" name="Google Shape;625;p95"/>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Public Release</a:t>
            </a:r>
            <a:endParaRPr sz="600">
              <a:solidFill>
                <a:srgbClr val="D9D9D9"/>
              </a:solidFill>
              <a:latin typeface="Helvetica Neue"/>
              <a:ea typeface="Helvetica Neue"/>
              <a:cs typeface="Helvetica Neue"/>
              <a:sym typeface="Helvetica Neue"/>
            </a:endParaRPr>
          </a:p>
        </p:txBody>
      </p:sp>
      <p:pic>
        <p:nvPicPr>
          <p:cNvPr id="626" name="Google Shape;626;p95"/>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F13 - Body (navy left, bullets right)">
  <p:cSld name="CUSTOM_9_1">
    <p:bg>
      <p:bgPr>
        <a:solidFill>
          <a:srgbClr val="6BBF4E"/>
        </a:solidFill>
        <a:effectLst/>
      </p:bgPr>
    </p:bg>
    <p:spTree>
      <p:nvGrpSpPr>
        <p:cNvPr id="1" name="Shape 627"/>
        <p:cNvGrpSpPr/>
        <p:nvPr/>
      </p:nvGrpSpPr>
      <p:grpSpPr>
        <a:xfrm>
          <a:off x="0" y="0"/>
          <a:ext cx="0" cy="0"/>
          <a:chOff x="0" y="0"/>
          <a:chExt cx="0" cy="0"/>
        </a:xfrm>
      </p:grpSpPr>
      <p:sp>
        <p:nvSpPr>
          <p:cNvPr id="628" name="Google Shape;628;p96"/>
          <p:cNvSpPr/>
          <p:nvPr/>
        </p:nvSpPr>
        <p:spPr>
          <a:xfrm>
            <a:off x="0" y="0"/>
            <a:ext cx="4565400" cy="5143500"/>
          </a:xfrm>
          <a:prstGeom prst="rect">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6"/>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lvl1pPr lvl="0" rtl="0">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96"/>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Clr>
                <a:srgbClr val="363F44"/>
              </a:buClr>
              <a:buSzPts val="1200"/>
              <a:buChar char="●"/>
              <a:defRPr>
                <a:solidFill>
                  <a:srgbClr val="FFFFFF"/>
                </a:solidFill>
              </a:defRPr>
            </a:lvl1pPr>
            <a:lvl2pPr marL="914400" lvl="1" indent="-304800" rtl="0">
              <a:spcBef>
                <a:spcPts val="1600"/>
              </a:spcBef>
              <a:spcAft>
                <a:spcPts val="0"/>
              </a:spcAft>
              <a:buClr>
                <a:srgbClr val="363F44"/>
              </a:buClr>
              <a:buSzPts val="1200"/>
              <a:buChar char="○"/>
              <a:defRPr>
                <a:solidFill>
                  <a:srgbClr val="FFFFFF"/>
                </a:solidFill>
              </a:defRPr>
            </a:lvl2pPr>
            <a:lvl3pPr marL="1371600" lvl="2" indent="-317500" rtl="0">
              <a:spcBef>
                <a:spcPts val="1600"/>
              </a:spcBef>
              <a:spcAft>
                <a:spcPts val="0"/>
              </a:spcAft>
              <a:buClr>
                <a:srgbClr val="363F44"/>
              </a:buClr>
              <a:buSzPts val="1400"/>
              <a:buChar char="○"/>
              <a:defRPr>
                <a:solidFill>
                  <a:srgbClr val="FFFFFF"/>
                </a:solidFill>
              </a:defRPr>
            </a:lvl3pPr>
            <a:lvl4pPr marL="1828800" lvl="3" indent="-317500" rtl="0">
              <a:spcBef>
                <a:spcPts val="1600"/>
              </a:spcBef>
              <a:spcAft>
                <a:spcPts val="0"/>
              </a:spcAft>
              <a:buClr>
                <a:srgbClr val="363F44"/>
              </a:buClr>
              <a:buSzPts val="1400"/>
              <a:buChar char="○"/>
              <a:defRPr>
                <a:solidFill>
                  <a:srgbClr val="FFFFFF"/>
                </a:solidFill>
              </a:defRPr>
            </a:lvl4pPr>
            <a:lvl5pPr marL="2286000" lvl="4" indent="-317500" rtl="0">
              <a:spcBef>
                <a:spcPts val="1600"/>
              </a:spcBef>
              <a:spcAft>
                <a:spcPts val="0"/>
              </a:spcAft>
              <a:buClr>
                <a:srgbClr val="363F44"/>
              </a:buClr>
              <a:buSzPts val="1400"/>
              <a:buChar char="○"/>
              <a:defRPr>
                <a:solidFill>
                  <a:srgbClr val="FFFFFF"/>
                </a:solidFill>
              </a:defRPr>
            </a:lvl5pPr>
            <a:lvl6pPr marL="2743200" lvl="5" indent="-317500" rtl="0">
              <a:spcBef>
                <a:spcPts val="1600"/>
              </a:spcBef>
              <a:spcAft>
                <a:spcPts val="0"/>
              </a:spcAft>
              <a:buClr>
                <a:srgbClr val="363F44"/>
              </a:buClr>
              <a:buSzPts val="1400"/>
              <a:buChar char="○"/>
              <a:defRPr>
                <a:solidFill>
                  <a:srgbClr val="FFFFFF"/>
                </a:solidFill>
              </a:defRPr>
            </a:lvl6pPr>
            <a:lvl7pPr marL="3200400" lvl="6" indent="-317500" rtl="0">
              <a:spcBef>
                <a:spcPts val="1600"/>
              </a:spcBef>
              <a:spcAft>
                <a:spcPts val="0"/>
              </a:spcAft>
              <a:buClr>
                <a:srgbClr val="363F44"/>
              </a:buClr>
              <a:buSzPts val="1400"/>
              <a:buChar char="○"/>
              <a:defRPr>
                <a:solidFill>
                  <a:srgbClr val="FFFFFF"/>
                </a:solidFill>
              </a:defRPr>
            </a:lvl7pPr>
            <a:lvl8pPr marL="3657600" lvl="7" indent="-317500" rtl="0">
              <a:spcBef>
                <a:spcPts val="1600"/>
              </a:spcBef>
              <a:spcAft>
                <a:spcPts val="0"/>
              </a:spcAft>
              <a:buClr>
                <a:srgbClr val="363F44"/>
              </a:buClr>
              <a:buSzPts val="1400"/>
              <a:buChar char="○"/>
              <a:defRPr>
                <a:solidFill>
                  <a:srgbClr val="FFFFFF"/>
                </a:solidFill>
              </a:defRPr>
            </a:lvl8pPr>
            <a:lvl9pPr marL="4114800" lvl="8" indent="-317500" rtl="0">
              <a:spcBef>
                <a:spcPts val="1600"/>
              </a:spcBef>
              <a:spcAft>
                <a:spcPts val="1600"/>
              </a:spcAft>
              <a:buClr>
                <a:srgbClr val="363F44"/>
              </a:buClr>
              <a:buSzPts val="1400"/>
              <a:buChar char="○"/>
              <a:defRPr>
                <a:solidFill>
                  <a:srgbClr val="FFFFFF"/>
                </a:solidFill>
              </a:defRPr>
            </a:lvl9pPr>
          </a:lstStyle>
          <a:p>
            <a:endParaRPr/>
          </a:p>
        </p:txBody>
      </p:sp>
      <p:sp>
        <p:nvSpPr>
          <p:cNvPr id="631" name="Google Shape;631;p96"/>
          <p:cNvSpPr txBox="1">
            <a:spLocks noGrp="1"/>
          </p:cNvSpPr>
          <p:nvPr>
            <p:ph type="title" idx="2"/>
          </p:nvPr>
        </p:nvSpPr>
        <p:spPr>
          <a:xfrm>
            <a:off x="311700" y="2981775"/>
            <a:ext cx="4044900" cy="112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6BBF4E"/>
                </a:solidFill>
              </a:defRPr>
            </a:lvl1pPr>
            <a:lvl2pPr lvl="1" rtl="0">
              <a:spcBef>
                <a:spcPts val="0"/>
              </a:spcBef>
              <a:spcAft>
                <a:spcPts val="0"/>
              </a:spcAft>
              <a:buNone/>
              <a:defRPr sz="2400">
                <a:solidFill>
                  <a:srgbClr val="363F44"/>
                </a:solidFill>
              </a:defRPr>
            </a:lvl2pPr>
            <a:lvl3pPr lvl="2" rtl="0">
              <a:spcBef>
                <a:spcPts val="0"/>
              </a:spcBef>
              <a:spcAft>
                <a:spcPts val="0"/>
              </a:spcAft>
              <a:buNone/>
              <a:defRPr sz="2400">
                <a:solidFill>
                  <a:srgbClr val="363F44"/>
                </a:solidFill>
              </a:defRPr>
            </a:lvl3pPr>
            <a:lvl4pPr lvl="3" rtl="0">
              <a:spcBef>
                <a:spcPts val="0"/>
              </a:spcBef>
              <a:spcAft>
                <a:spcPts val="0"/>
              </a:spcAft>
              <a:buNone/>
              <a:defRPr sz="2400">
                <a:solidFill>
                  <a:srgbClr val="363F44"/>
                </a:solidFill>
              </a:defRPr>
            </a:lvl4pPr>
            <a:lvl5pPr lvl="4" rtl="0">
              <a:spcBef>
                <a:spcPts val="0"/>
              </a:spcBef>
              <a:spcAft>
                <a:spcPts val="0"/>
              </a:spcAft>
              <a:buNone/>
              <a:defRPr sz="2400">
                <a:solidFill>
                  <a:srgbClr val="363F44"/>
                </a:solidFill>
              </a:defRPr>
            </a:lvl5pPr>
            <a:lvl6pPr lvl="5" rtl="0">
              <a:spcBef>
                <a:spcPts val="0"/>
              </a:spcBef>
              <a:spcAft>
                <a:spcPts val="0"/>
              </a:spcAft>
              <a:buNone/>
              <a:defRPr sz="2400">
                <a:solidFill>
                  <a:srgbClr val="363F44"/>
                </a:solidFill>
              </a:defRPr>
            </a:lvl6pPr>
            <a:lvl7pPr lvl="6" rtl="0">
              <a:spcBef>
                <a:spcPts val="0"/>
              </a:spcBef>
              <a:spcAft>
                <a:spcPts val="0"/>
              </a:spcAft>
              <a:buNone/>
              <a:defRPr sz="2400">
                <a:solidFill>
                  <a:srgbClr val="363F44"/>
                </a:solidFill>
              </a:defRPr>
            </a:lvl7pPr>
            <a:lvl8pPr lvl="7" rtl="0">
              <a:spcBef>
                <a:spcPts val="0"/>
              </a:spcBef>
              <a:spcAft>
                <a:spcPts val="0"/>
              </a:spcAft>
              <a:buNone/>
              <a:defRPr sz="2400">
                <a:solidFill>
                  <a:srgbClr val="363F44"/>
                </a:solidFill>
              </a:defRPr>
            </a:lvl8pPr>
            <a:lvl9pPr lvl="8" rtl="0">
              <a:spcBef>
                <a:spcPts val="0"/>
              </a:spcBef>
              <a:spcAft>
                <a:spcPts val="0"/>
              </a:spcAft>
              <a:buNone/>
              <a:defRPr sz="2400">
                <a:solidFill>
                  <a:srgbClr val="363F44"/>
                </a:solidFill>
              </a:defRPr>
            </a:lvl9pPr>
          </a:lstStyle>
          <a:p>
            <a:endParaRPr/>
          </a:p>
        </p:txBody>
      </p:sp>
      <p:pic>
        <p:nvPicPr>
          <p:cNvPr id="632" name="Google Shape;632;p96"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33" name="Google Shape;633;p96"/>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Public Release</a:t>
            </a:r>
            <a:endParaRPr sz="600">
              <a:solidFill>
                <a:srgbClr val="666666"/>
              </a:solidFill>
              <a:latin typeface="Helvetica Neue"/>
              <a:ea typeface="Helvetica Neue"/>
              <a:cs typeface="Helvetica Neue"/>
              <a:sym typeface="Helvetica Neue"/>
            </a:endParaRPr>
          </a:p>
        </p:txBody>
      </p:sp>
      <p:pic>
        <p:nvPicPr>
          <p:cNvPr id="634" name="Google Shape;634;p96"/>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Z2 - DO NOT USE - for template">
  <p:cSld name="CAPTION_ONLY">
    <p:spTree>
      <p:nvGrpSpPr>
        <p:cNvPr id="1" name="Shape 635"/>
        <p:cNvGrpSpPr/>
        <p:nvPr/>
      </p:nvGrpSpPr>
      <p:grpSpPr>
        <a:xfrm>
          <a:off x="0" y="0"/>
          <a:ext cx="0" cy="0"/>
          <a:chOff x="0" y="0"/>
          <a:chExt cx="0" cy="0"/>
        </a:xfrm>
      </p:grpSpPr>
      <p:sp>
        <p:nvSpPr>
          <p:cNvPr id="636" name="Google Shape;636;p97"/>
          <p:cNvSpPr txBox="1">
            <a:spLocks noGrp="1"/>
          </p:cNvSpPr>
          <p:nvPr>
            <p:ph type="body" idx="1"/>
          </p:nvPr>
        </p:nvSpPr>
        <p:spPr>
          <a:xfrm>
            <a:off x="290500" y="9631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pic>
        <p:nvPicPr>
          <p:cNvPr id="637" name="Google Shape;637;p97"/>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638" name="Google Shape;638;p97"/>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639" name="Google Shape;639;p97"/>
          <p:cNvPicPr preferRelativeResize="0"/>
          <p:nvPr/>
        </p:nvPicPr>
        <p:blipFill>
          <a:blip r:embed="rId3">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E1 - Numbers (1 large)">
  <p:cSld name="BIG_NUMBER_1">
    <p:bg>
      <p:bgPr>
        <a:solidFill>
          <a:srgbClr val="363F44"/>
        </a:solidFill>
        <a:effectLst/>
      </p:bgPr>
    </p:bg>
    <p:spTree>
      <p:nvGrpSpPr>
        <p:cNvPr id="1" name="Shape 640"/>
        <p:cNvGrpSpPr/>
        <p:nvPr/>
      </p:nvGrpSpPr>
      <p:grpSpPr>
        <a:xfrm>
          <a:off x="0" y="0"/>
          <a:ext cx="0" cy="0"/>
          <a:chOff x="0" y="0"/>
          <a:chExt cx="0" cy="0"/>
        </a:xfrm>
      </p:grpSpPr>
      <p:pic>
        <p:nvPicPr>
          <p:cNvPr id="641" name="Google Shape;641;p98"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42" name="Google Shape;642;p98"/>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3" name="Google Shape;643;p98"/>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44" name="Google Shape;644;p98"/>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45" name="Google Shape;645;p98"/>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E2 - Numbers (1 large, pattern)">
  <p:cSld name="BIG_NUMBER_1_3">
    <p:bg>
      <p:bgPr>
        <a:solidFill>
          <a:srgbClr val="FFFFFF"/>
        </a:solidFill>
        <a:effectLst/>
      </p:bgPr>
    </p:bg>
    <p:spTree>
      <p:nvGrpSpPr>
        <p:cNvPr id="1" name="Shape 646"/>
        <p:cNvGrpSpPr/>
        <p:nvPr/>
      </p:nvGrpSpPr>
      <p:grpSpPr>
        <a:xfrm>
          <a:off x="0" y="0"/>
          <a:ext cx="0" cy="0"/>
          <a:chOff x="0" y="0"/>
          <a:chExt cx="0" cy="0"/>
        </a:xfrm>
      </p:grpSpPr>
      <p:sp>
        <p:nvSpPr>
          <p:cNvPr id="647" name="Google Shape;647;p99"/>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8" name="Google Shape;648;p99"/>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649" name="Google Shape;649;p99"/>
          <p:cNvPicPr preferRelativeResize="0"/>
          <p:nvPr/>
        </p:nvPicPr>
        <p:blipFill>
          <a:blip r:embed="rId2">
            <a:alphaModFix/>
          </a:blip>
          <a:stretch>
            <a:fillRect/>
          </a:stretch>
        </p:blipFill>
        <p:spPr>
          <a:xfrm>
            <a:off x="404800" y="4700872"/>
            <a:ext cx="548700" cy="177778"/>
          </a:xfrm>
          <a:prstGeom prst="rect">
            <a:avLst/>
          </a:prstGeom>
          <a:noFill/>
          <a:ln>
            <a:noFill/>
          </a:ln>
        </p:spPr>
      </p:pic>
      <p:sp>
        <p:nvSpPr>
          <p:cNvPr id="650" name="Google Shape;650;p99"/>
          <p:cNvSpPr/>
          <p:nvPr/>
        </p:nvSpPr>
        <p:spPr>
          <a:xfrm>
            <a:off x="-194725" y="835700"/>
            <a:ext cx="2036400" cy="2036400"/>
          </a:xfrm>
          <a:prstGeom prst="ellipse">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9"/>
          <p:cNvSpPr/>
          <p:nvPr/>
        </p:nvSpPr>
        <p:spPr>
          <a:xfrm>
            <a:off x="738325" y="1111550"/>
            <a:ext cx="722100" cy="722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2" name="Google Shape;652;p99"/>
          <p:cNvPicPr preferRelativeResize="0"/>
          <p:nvPr/>
        </p:nvPicPr>
        <p:blipFill>
          <a:blip r:embed="rId3">
            <a:alphaModFix/>
          </a:blip>
          <a:stretch>
            <a:fillRect/>
          </a:stretch>
        </p:blipFill>
        <p:spPr>
          <a:xfrm>
            <a:off x="6483078" y="4718526"/>
            <a:ext cx="2660923" cy="424975"/>
          </a:xfrm>
          <a:prstGeom prst="rect">
            <a:avLst/>
          </a:prstGeom>
          <a:noFill/>
          <a:ln>
            <a:noFill/>
          </a:ln>
        </p:spPr>
      </p:pic>
      <p:sp>
        <p:nvSpPr>
          <p:cNvPr id="653" name="Google Shape;653;p99"/>
          <p:cNvSpPr txBox="1"/>
          <p:nvPr/>
        </p:nvSpPr>
        <p:spPr>
          <a:xfrm>
            <a:off x="37029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D9D9D9"/>
                </a:solidFill>
                <a:latin typeface="Helvetica Neue"/>
                <a:ea typeface="Helvetica Neue"/>
                <a:cs typeface="Helvetica Neue"/>
                <a:sym typeface="Helvetica Neue"/>
              </a:rPr>
              <a:t>CONFIDENTIAL INFORMATION PROPERTY OF DUO SECURITY, INC.</a:t>
            </a:r>
            <a:endParaRPr sz="600">
              <a:solidFill>
                <a:srgbClr val="D9D9D9"/>
              </a:solidFill>
              <a:latin typeface="Helvetica Neue"/>
              <a:ea typeface="Helvetica Neue"/>
              <a:cs typeface="Helvetica Neue"/>
              <a:sym typeface="Helvetica Neue"/>
            </a:endParaRPr>
          </a:p>
        </p:txBody>
      </p:sp>
      <p:pic>
        <p:nvPicPr>
          <p:cNvPr id="654" name="Google Shape;654;p99"/>
          <p:cNvPicPr preferRelativeResize="0"/>
          <p:nvPr/>
        </p:nvPicPr>
        <p:blipFill>
          <a:blip r:embed="rId4">
            <a:alphaModFix/>
          </a:blip>
          <a:stretch>
            <a:fillRect/>
          </a:stretch>
        </p:blipFill>
        <p:spPr>
          <a:xfrm>
            <a:off x="1122775" y="4700875"/>
            <a:ext cx="984229" cy="1777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E3 - Numbers (1 large, title)">
  <p:cSld name="BIG_NUMBER_1_2">
    <p:bg>
      <p:bgPr>
        <a:solidFill>
          <a:srgbClr val="363F44"/>
        </a:solidFill>
        <a:effectLst/>
      </p:bgPr>
    </p:bg>
    <p:spTree>
      <p:nvGrpSpPr>
        <p:cNvPr id="1" name="Shape 655"/>
        <p:cNvGrpSpPr/>
        <p:nvPr/>
      </p:nvGrpSpPr>
      <p:grpSpPr>
        <a:xfrm>
          <a:off x="0" y="0"/>
          <a:ext cx="0" cy="0"/>
          <a:chOff x="0" y="0"/>
          <a:chExt cx="0" cy="0"/>
        </a:xfrm>
      </p:grpSpPr>
      <p:sp>
        <p:nvSpPr>
          <p:cNvPr id="656" name="Google Shape;656;p100"/>
          <p:cNvSpPr txBox="1">
            <a:spLocks noGrp="1"/>
          </p:cNvSpPr>
          <p:nvPr>
            <p:ph type="title" hasCustomPrompt="1"/>
          </p:nvPr>
        </p:nvSpPr>
        <p:spPr>
          <a:xfrm>
            <a:off x="2620050" y="12177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7" name="Google Shape;657;p100"/>
          <p:cNvSpPr txBox="1">
            <a:spLocks noGrp="1"/>
          </p:cNvSpPr>
          <p:nvPr>
            <p:ph type="subTitle" idx="1"/>
          </p:nvPr>
        </p:nvSpPr>
        <p:spPr>
          <a:xfrm>
            <a:off x="2620050" y="31812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58" name="Google Shape;658;p100"/>
          <p:cNvSpPr txBox="1">
            <a:spLocks noGrp="1"/>
          </p:cNvSpPr>
          <p:nvPr>
            <p:ph type="title" idx="2"/>
          </p:nvPr>
        </p:nvSpPr>
        <p:spPr>
          <a:xfrm>
            <a:off x="321625" y="321200"/>
            <a:ext cx="5962200" cy="762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9" name="Google Shape;659;p100"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60" name="Google Shape;660;p100"/>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61" name="Google Shape;661;p100"/>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E4 - Numbers (2 large)">
  <p:cSld name="BIG_NUMBER_1_1">
    <p:bg>
      <p:bgPr>
        <a:solidFill>
          <a:srgbClr val="363F44"/>
        </a:solidFill>
        <a:effectLst/>
      </p:bgPr>
    </p:bg>
    <p:spTree>
      <p:nvGrpSpPr>
        <p:cNvPr id="1" name="Shape 662"/>
        <p:cNvGrpSpPr/>
        <p:nvPr/>
      </p:nvGrpSpPr>
      <p:grpSpPr>
        <a:xfrm>
          <a:off x="0" y="0"/>
          <a:ext cx="0" cy="0"/>
          <a:chOff x="0" y="0"/>
          <a:chExt cx="0" cy="0"/>
        </a:xfrm>
      </p:grpSpPr>
      <p:sp>
        <p:nvSpPr>
          <p:cNvPr id="663" name="Google Shape;663;p101"/>
          <p:cNvSpPr txBox="1">
            <a:spLocks noGrp="1"/>
          </p:cNvSpPr>
          <p:nvPr>
            <p:ph type="title" hasCustomPrompt="1"/>
          </p:nvPr>
        </p:nvSpPr>
        <p:spPr>
          <a:xfrm>
            <a:off x="592500"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4" name="Google Shape;664;p101"/>
          <p:cNvSpPr txBox="1">
            <a:spLocks noGrp="1"/>
          </p:cNvSpPr>
          <p:nvPr>
            <p:ph type="subTitle" idx="1"/>
          </p:nvPr>
        </p:nvSpPr>
        <p:spPr>
          <a:xfrm>
            <a:off x="592500"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pic>
        <p:nvPicPr>
          <p:cNvPr id="665" name="Google Shape;665;p101" descr="Duo Logo White@2x.png"/>
          <p:cNvPicPr preferRelativeResize="0"/>
          <p:nvPr/>
        </p:nvPicPr>
        <p:blipFill>
          <a:blip r:embed="rId2">
            <a:alphaModFix/>
          </a:blip>
          <a:stretch>
            <a:fillRect/>
          </a:stretch>
        </p:blipFill>
        <p:spPr>
          <a:xfrm>
            <a:off x="404797" y="4700869"/>
            <a:ext cx="548700" cy="177778"/>
          </a:xfrm>
          <a:prstGeom prst="rect">
            <a:avLst/>
          </a:prstGeom>
          <a:noFill/>
          <a:ln>
            <a:noFill/>
          </a:ln>
        </p:spPr>
      </p:pic>
      <p:sp>
        <p:nvSpPr>
          <p:cNvPr id="666" name="Google Shape;666;p101"/>
          <p:cNvSpPr txBox="1">
            <a:spLocks noGrp="1"/>
          </p:cNvSpPr>
          <p:nvPr>
            <p:ph type="title" idx="2" hasCustomPrompt="1"/>
          </p:nvPr>
        </p:nvSpPr>
        <p:spPr>
          <a:xfrm>
            <a:off x="4613525" y="976800"/>
            <a:ext cx="39039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7" name="Google Shape;667;p101"/>
          <p:cNvSpPr txBox="1">
            <a:spLocks noGrp="1"/>
          </p:cNvSpPr>
          <p:nvPr>
            <p:ph type="subTitle" idx="3"/>
          </p:nvPr>
        </p:nvSpPr>
        <p:spPr>
          <a:xfrm>
            <a:off x="4613525" y="2940300"/>
            <a:ext cx="3903900" cy="122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68" name="Google Shape;668;p101"/>
          <p:cNvSpPr txBox="1"/>
          <p:nvPr/>
        </p:nvSpPr>
        <p:spPr>
          <a:xfrm>
            <a:off x="6141375" y="4878650"/>
            <a:ext cx="3002700" cy="264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600">
                <a:solidFill>
                  <a:srgbClr val="666666"/>
                </a:solidFill>
                <a:latin typeface="Helvetica Neue"/>
                <a:ea typeface="Helvetica Neue"/>
                <a:cs typeface="Helvetica Neue"/>
                <a:sym typeface="Helvetica Neue"/>
              </a:rPr>
              <a:t>CONFIDENTIAL INFORMATION PROPERTY OF DUO SECURITY, INC.</a:t>
            </a:r>
            <a:endParaRPr sz="600">
              <a:solidFill>
                <a:srgbClr val="666666"/>
              </a:solidFill>
              <a:latin typeface="Helvetica Neue"/>
              <a:ea typeface="Helvetica Neue"/>
              <a:cs typeface="Helvetica Neue"/>
              <a:sym typeface="Helvetica Neue"/>
            </a:endParaRPr>
          </a:p>
        </p:txBody>
      </p:sp>
      <p:pic>
        <p:nvPicPr>
          <p:cNvPr id="669" name="Google Shape;669;p101"/>
          <p:cNvPicPr preferRelativeResize="0"/>
          <p:nvPr/>
        </p:nvPicPr>
        <p:blipFill rotWithShape="1">
          <a:blip r:embed="rId3">
            <a:alphaModFix/>
          </a:blip>
          <a:srcRect/>
          <a:stretch/>
        </p:blipFill>
        <p:spPr>
          <a:xfrm>
            <a:off x="1122775" y="4700875"/>
            <a:ext cx="984229" cy="1777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0.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slideLayout" Target="../slideLayouts/slideLayout111.xml"/><Relationship Id="rId50" Type="http://schemas.openxmlformats.org/officeDocument/2006/relationships/slideLayout" Target="../slideLayouts/slideLayout114.xml"/><Relationship Id="rId55" Type="http://schemas.openxmlformats.org/officeDocument/2006/relationships/slideLayout" Target="../slideLayouts/slideLayout119.xml"/><Relationship Id="rId63" Type="http://schemas.openxmlformats.org/officeDocument/2006/relationships/slideLayout" Target="../slideLayouts/slideLayout12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9" Type="http://schemas.openxmlformats.org/officeDocument/2006/relationships/slideLayout" Target="../slideLayouts/slideLayout93.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3" Type="http://schemas.openxmlformats.org/officeDocument/2006/relationships/slideLayout" Target="../slideLayouts/slideLayout117.xml"/><Relationship Id="rId58" Type="http://schemas.openxmlformats.org/officeDocument/2006/relationships/slideLayout" Target="../slideLayouts/slideLayout122.xml"/><Relationship Id="rId5" Type="http://schemas.openxmlformats.org/officeDocument/2006/relationships/slideLayout" Target="../slideLayouts/slideLayout69.xml"/><Relationship Id="rId61" Type="http://schemas.openxmlformats.org/officeDocument/2006/relationships/slideLayout" Target="../slideLayouts/slideLayout125.xml"/><Relationship Id="rId19" Type="http://schemas.openxmlformats.org/officeDocument/2006/relationships/slideLayout" Target="../slideLayouts/slideLayout8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slideLayout" Target="../slideLayouts/slideLayout112.xml"/><Relationship Id="rId56" Type="http://schemas.openxmlformats.org/officeDocument/2006/relationships/slideLayout" Target="../slideLayouts/slideLayout120.xml"/><Relationship Id="rId64" Type="http://schemas.openxmlformats.org/officeDocument/2006/relationships/slideLayout" Target="../slideLayouts/slideLayout128.xml"/><Relationship Id="rId8" Type="http://schemas.openxmlformats.org/officeDocument/2006/relationships/slideLayout" Target="../slideLayouts/slideLayout72.xml"/><Relationship Id="rId51" Type="http://schemas.openxmlformats.org/officeDocument/2006/relationships/slideLayout" Target="../slideLayouts/slideLayout115.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59" Type="http://schemas.openxmlformats.org/officeDocument/2006/relationships/slideLayout" Target="../slideLayouts/slideLayout123.xml"/><Relationship Id="rId20" Type="http://schemas.openxmlformats.org/officeDocument/2006/relationships/slideLayout" Target="../slideLayouts/slideLayout84.xml"/><Relationship Id="rId41" Type="http://schemas.openxmlformats.org/officeDocument/2006/relationships/slideLayout" Target="../slideLayouts/slideLayout105.xml"/><Relationship Id="rId54" Type="http://schemas.openxmlformats.org/officeDocument/2006/relationships/slideLayout" Target="../slideLayouts/slideLayout118.xml"/><Relationship Id="rId62" Type="http://schemas.openxmlformats.org/officeDocument/2006/relationships/slideLayout" Target="../slideLayouts/slideLayout12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49" Type="http://schemas.openxmlformats.org/officeDocument/2006/relationships/slideLayout" Target="../slideLayouts/slideLayout113.xml"/><Relationship Id="rId57" Type="http://schemas.openxmlformats.org/officeDocument/2006/relationships/slideLayout" Target="../slideLayouts/slideLayout121.xml"/><Relationship Id="rId10" Type="http://schemas.openxmlformats.org/officeDocument/2006/relationships/slideLayout" Target="../slideLayouts/slideLayout74.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52" Type="http://schemas.openxmlformats.org/officeDocument/2006/relationships/slideLayout" Target="../slideLayouts/slideLayout116.xml"/><Relationship Id="rId60" Type="http://schemas.openxmlformats.org/officeDocument/2006/relationships/slideLayout" Target="../slideLayouts/slideLayout124.xml"/><Relationship Id="rId65" Type="http://schemas.openxmlformats.org/officeDocument/2006/relationships/theme" Target="../theme/theme2.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6BBF4E"/>
              </a:buClr>
              <a:buSzPts val="2800"/>
              <a:buFont typeface="Helvetica Neue"/>
              <a:buNone/>
              <a:defRPr sz="2800" b="1">
                <a:solidFill>
                  <a:srgbClr val="6BBF4E"/>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322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6BBF4E"/>
              </a:buClr>
              <a:buSzPts val="1200"/>
              <a:buFont typeface="Helvetica Neue"/>
              <a:buChar char="●"/>
              <a:defRPr sz="1800">
                <a:solidFill>
                  <a:srgbClr val="363F44"/>
                </a:solidFill>
                <a:latin typeface="Helvetica Neue"/>
                <a:ea typeface="Helvetica Neue"/>
                <a:cs typeface="Helvetica Neue"/>
                <a:sym typeface="Helvetica Neue"/>
              </a:defRPr>
            </a:lvl1pPr>
            <a:lvl2pPr marL="914400" lvl="1" indent="-304800" rtl="0">
              <a:lnSpc>
                <a:spcPct val="115000"/>
              </a:lnSpc>
              <a:spcBef>
                <a:spcPts val="1600"/>
              </a:spcBef>
              <a:spcAft>
                <a:spcPts val="0"/>
              </a:spcAft>
              <a:buClr>
                <a:srgbClr val="6BBF4E"/>
              </a:buClr>
              <a:buSzPts val="1200"/>
              <a:buFont typeface="Helvetica Neue"/>
              <a:buChar char="○"/>
              <a:defRPr>
                <a:solidFill>
                  <a:srgbClr val="363F44"/>
                </a:solidFill>
                <a:latin typeface="Helvetica Neue"/>
                <a:ea typeface="Helvetica Neue"/>
                <a:cs typeface="Helvetica Neue"/>
                <a:sym typeface="Helvetica Neue"/>
              </a:defRPr>
            </a:lvl2pPr>
            <a:lvl3pPr marL="1371600" lvl="2"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3pPr>
            <a:lvl4pPr marL="1828800" lvl="3"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4pPr>
            <a:lvl5pPr marL="2286000" lvl="4"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5pPr>
            <a:lvl6pPr marL="2743200" lvl="5"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6pPr>
            <a:lvl7pPr marL="3200400" lvl="6"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7pPr>
            <a:lvl8pPr marL="3657600" lvl="7"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8pPr>
            <a:lvl9pPr marL="4114800" lvl="8" indent="-317500" rtl="0">
              <a:lnSpc>
                <a:spcPct val="115000"/>
              </a:lnSpc>
              <a:spcBef>
                <a:spcPts val="1600"/>
              </a:spcBef>
              <a:spcAft>
                <a:spcPts val="1600"/>
              </a:spcAft>
              <a:buClr>
                <a:srgbClr val="6BBF4E"/>
              </a:buClr>
              <a:buSzPts val="1400"/>
              <a:buFont typeface="Helvetica Neue"/>
              <a:buChar char="○"/>
              <a:defRPr>
                <a:solidFill>
                  <a:srgbClr val="363F44"/>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46"/>
        <p:cNvGrpSpPr/>
        <p:nvPr/>
      </p:nvGrpSpPr>
      <p:grpSpPr>
        <a:xfrm>
          <a:off x="0" y="0"/>
          <a:ext cx="0" cy="0"/>
          <a:chOff x="0" y="0"/>
          <a:chExt cx="0" cy="0"/>
        </a:xfrm>
      </p:grpSpPr>
      <p:sp>
        <p:nvSpPr>
          <p:cNvPr id="447" name="Google Shape;447;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6BBF4E"/>
              </a:buClr>
              <a:buSzPts val="2800"/>
              <a:buFont typeface="Helvetica Neue"/>
              <a:buNone/>
              <a:defRPr sz="2800" b="1">
                <a:solidFill>
                  <a:srgbClr val="6BBF4E"/>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48" name="Google Shape;448;p66"/>
          <p:cNvSpPr txBox="1">
            <a:spLocks noGrp="1"/>
          </p:cNvSpPr>
          <p:nvPr>
            <p:ph type="body" idx="1"/>
          </p:nvPr>
        </p:nvSpPr>
        <p:spPr>
          <a:xfrm>
            <a:off x="311700" y="11322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6BBF4E"/>
              </a:buClr>
              <a:buSzPts val="1200"/>
              <a:buFont typeface="Helvetica Neue"/>
              <a:buChar char="●"/>
              <a:defRPr sz="1800">
                <a:solidFill>
                  <a:srgbClr val="363F44"/>
                </a:solidFill>
                <a:latin typeface="Helvetica Neue"/>
                <a:ea typeface="Helvetica Neue"/>
                <a:cs typeface="Helvetica Neue"/>
                <a:sym typeface="Helvetica Neue"/>
              </a:defRPr>
            </a:lvl1pPr>
            <a:lvl2pPr marL="914400" lvl="1" indent="-304800" rtl="0">
              <a:lnSpc>
                <a:spcPct val="115000"/>
              </a:lnSpc>
              <a:spcBef>
                <a:spcPts val="1600"/>
              </a:spcBef>
              <a:spcAft>
                <a:spcPts val="0"/>
              </a:spcAft>
              <a:buClr>
                <a:srgbClr val="6BBF4E"/>
              </a:buClr>
              <a:buSzPts val="1200"/>
              <a:buFont typeface="Helvetica Neue"/>
              <a:buChar char="○"/>
              <a:defRPr>
                <a:solidFill>
                  <a:srgbClr val="363F44"/>
                </a:solidFill>
                <a:latin typeface="Helvetica Neue"/>
                <a:ea typeface="Helvetica Neue"/>
                <a:cs typeface="Helvetica Neue"/>
                <a:sym typeface="Helvetica Neue"/>
              </a:defRPr>
            </a:lvl2pPr>
            <a:lvl3pPr marL="1371600" lvl="2"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3pPr>
            <a:lvl4pPr marL="1828800" lvl="3"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4pPr>
            <a:lvl5pPr marL="2286000" lvl="4"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5pPr>
            <a:lvl6pPr marL="2743200" lvl="5"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6pPr>
            <a:lvl7pPr marL="3200400" lvl="6"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7pPr>
            <a:lvl8pPr marL="3657600" lvl="7" indent="-317500" rtl="0">
              <a:lnSpc>
                <a:spcPct val="115000"/>
              </a:lnSpc>
              <a:spcBef>
                <a:spcPts val="1600"/>
              </a:spcBef>
              <a:spcAft>
                <a:spcPts val="0"/>
              </a:spcAft>
              <a:buClr>
                <a:srgbClr val="6BBF4E"/>
              </a:buClr>
              <a:buSzPts val="1400"/>
              <a:buFont typeface="Helvetica Neue"/>
              <a:buChar char="○"/>
              <a:defRPr>
                <a:solidFill>
                  <a:srgbClr val="363F44"/>
                </a:solidFill>
                <a:latin typeface="Helvetica Neue"/>
                <a:ea typeface="Helvetica Neue"/>
                <a:cs typeface="Helvetica Neue"/>
                <a:sym typeface="Helvetica Neue"/>
              </a:defRPr>
            </a:lvl8pPr>
            <a:lvl9pPr marL="4114800" lvl="8" indent="-317500" rtl="0">
              <a:lnSpc>
                <a:spcPct val="115000"/>
              </a:lnSpc>
              <a:spcBef>
                <a:spcPts val="1600"/>
              </a:spcBef>
              <a:spcAft>
                <a:spcPts val="1600"/>
              </a:spcAft>
              <a:buClr>
                <a:srgbClr val="6BBF4E"/>
              </a:buClr>
              <a:buSzPts val="1400"/>
              <a:buFont typeface="Helvetica Neue"/>
              <a:buChar char="○"/>
              <a:defRPr>
                <a:solidFill>
                  <a:srgbClr val="363F44"/>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 id="2147483759" r:id="rId48"/>
    <p:sldLayoutId id="2147483760" r:id="rId49"/>
    <p:sldLayoutId id="2147483761" r:id="rId50"/>
    <p:sldLayoutId id="2147483762" r:id="rId51"/>
    <p:sldLayoutId id="2147483763" r:id="rId52"/>
    <p:sldLayoutId id="2147483764" r:id="rId53"/>
    <p:sldLayoutId id="2147483765" r:id="rId54"/>
    <p:sldLayoutId id="2147483766" r:id="rId55"/>
    <p:sldLayoutId id="2147483767" r:id="rId56"/>
    <p:sldLayoutId id="2147483768" r:id="rId57"/>
    <p:sldLayoutId id="2147483769" r:id="rId58"/>
    <p:sldLayoutId id="2147483770" r:id="rId59"/>
    <p:sldLayoutId id="2147483771" r:id="rId60"/>
    <p:sldLayoutId id="2147483772" r:id="rId61"/>
    <p:sldLayoutId id="2147483773" r:id="rId62"/>
    <p:sldLayoutId id="2147483774" r:id="rId63"/>
    <p:sldLayoutId id="2147483775" r:id="rId6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hyperlink" Target="http://flaws.cloud/" TargetMode="External"/><Relationship Id="rId3" Type="http://schemas.openxmlformats.org/officeDocument/2006/relationships/hyperlink" Target="https://hunter2.com/community" TargetMode="External"/><Relationship Id="rId7" Type="http://schemas.openxmlformats.org/officeDocument/2006/relationships/hyperlink" Target="http://google-gruyere.appspot.com/" TargetMode="External"/><Relationship Id="rId2" Type="http://schemas.openxmlformats.org/officeDocument/2006/relationships/notesSlide" Target="../notesSlides/notesSlide2.xml"/><Relationship Id="rId1" Type="http://schemas.openxmlformats.org/officeDocument/2006/relationships/slideLayout" Target="../slideLayouts/slideLayout81.xml"/><Relationship Id="rId6" Type="http://schemas.openxmlformats.org/officeDocument/2006/relationships/hyperlink" Target="https://webgoat.github.io/WebGoat/" TargetMode="External"/><Relationship Id="rId5" Type="http://schemas.openxmlformats.org/officeDocument/2006/relationships/hyperlink" Target="https://www2.owasp.org/www-project-juice-shop/" TargetMode="External"/><Relationship Id="rId4" Type="http://schemas.openxmlformats.org/officeDocument/2006/relationships/hyperlink" Target="https://github.com/duo-labs/appsec-education/hunter2-lessons" TargetMode="External"/><Relationship Id="rId9" Type="http://schemas.openxmlformats.org/officeDocument/2006/relationships/hyperlink" Target="http://flaws2.cloud/"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hyperlink" Target="http://url/?#www.url/login" TargetMode="External"/><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hyperlink" Target="http://url/?#www.attackerurl/phising-pag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3" Type="http://schemas.openxmlformats.org/officeDocument/2006/relationships/hyperlink" Target="http://google.com" TargetMode="External"/><Relationship Id="rId2" Type="http://schemas.openxmlformats.org/officeDocument/2006/relationships/notesSlide" Target="../notesSlides/notesSlide63.xml"/><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8" Type="http://schemas.openxmlformats.org/officeDocument/2006/relationships/hyperlink" Target="https://blog.qualys.com/technology/2016/08/03/testing-ajax-applications-with-json-input-for-vulnerabilities-using-qualys-was" TargetMode="External"/><Relationship Id="rId3" Type="http://schemas.openxmlformats.org/officeDocument/2006/relationships/hyperlink" Target="https://gist.github.com/maxvt/bb49a6c7243163b8120625fc8ae3f3cd" TargetMode="External"/><Relationship Id="rId7" Type="http://schemas.openxmlformats.org/officeDocument/2006/relationships/hyperlink" Target="https://dzone.com/articles/crlf-injection-and-http-response-splitting-vulnera" TargetMode="External"/><Relationship Id="rId12" Type="http://schemas.openxmlformats.org/officeDocument/2006/relationships/hyperlink" Target="https://cheatsheetseries.owasp.org/cheatsheets/XML_External_Entity_Prevention_Cheat_Sheet.html" TargetMode="External"/><Relationship Id="rId2" Type="http://schemas.openxmlformats.org/officeDocument/2006/relationships/notesSlide" Target="../notesSlides/notesSlide82.xml"/><Relationship Id="rId1" Type="http://schemas.openxmlformats.org/officeDocument/2006/relationships/slideLayout" Target="../slideLayouts/slideLayout17.xml"/><Relationship Id="rId6" Type="http://schemas.openxmlformats.org/officeDocument/2006/relationships/hyperlink" Target="https://www.owasp.org/index.php/Mobile_Top_10_2012-M4_Client_Side_Injection" TargetMode="External"/><Relationship Id="rId11" Type="http://schemas.openxmlformats.org/officeDocument/2006/relationships/hyperlink" Target="https://reciprocitylabs.com/audit-log-best-practices-for-information-security/" TargetMode="External"/><Relationship Id="rId5" Type="http://schemas.openxmlformats.org/officeDocument/2006/relationships/hyperlink" Target="https://www.owasp.org/index.php/Top_10-2017_A5-Broken_Access_Control" TargetMode="External"/><Relationship Id="rId10" Type="http://schemas.openxmlformats.org/officeDocument/2006/relationships/hyperlink" Target="https://github.com/OWASP/CheatSheetSeries/blob/master/cheatsheets/Logging_Cheat_Sheet.md" TargetMode="External"/><Relationship Id="rId4" Type="http://schemas.openxmlformats.org/officeDocument/2006/relationships/hyperlink" Target="https://crypto.stanford.edu/cs142/papers/web-session-management.pdf" TargetMode="External"/><Relationship Id="rId9" Type="http://schemas.openxmlformats.org/officeDocument/2006/relationships/hyperlink" Target="https://portswigger.net/kb/issues/00200371_client-side-json-injection-reflected-dom-based"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31"/>
          <p:cNvSpPr txBox="1">
            <a:spLocks noGrp="1"/>
          </p:cNvSpPr>
          <p:nvPr>
            <p:ph type="title"/>
          </p:nvPr>
        </p:nvSpPr>
        <p:spPr>
          <a:xfrm>
            <a:off x="311700" y="361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BEST Use This Material...</a:t>
            </a:r>
            <a:endParaRPr/>
          </a:p>
        </p:txBody>
      </p:sp>
      <p:sp>
        <p:nvSpPr>
          <p:cNvPr id="892" name="Google Shape;892;p131"/>
          <p:cNvSpPr txBox="1">
            <a:spLocks noGrp="1"/>
          </p:cNvSpPr>
          <p:nvPr>
            <p:ph type="body" idx="1"/>
          </p:nvPr>
        </p:nvSpPr>
        <p:spPr>
          <a:xfrm>
            <a:off x="404800" y="977950"/>
            <a:ext cx="8520600" cy="36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We’re thrilled to be able to release a portion of our Application Security training material to the community! In doing so, we’re cognizant that the content within is unable to meet all team needs, skill levels, or contexts (e.g. software languages).</a:t>
            </a:r>
            <a:endParaRPr/>
          </a:p>
          <a:p>
            <a:pPr marL="0" lvl="0" indent="0" algn="l" rtl="0">
              <a:spcBef>
                <a:spcPts val="1600"/>
              </a:spcBef>
              <a:spcAft>
                <a:spcPts val="0"/>
              </a:spcAft>
              <a:buNone/>
            </a:pPr>
            <a:r>
              <a:rPr lang="en" b="1"/>
              <a:t>To make the most out of this content, we’d offer a few tips:</a:t>
            </a:r>
            <a:endParaRPr b="1"/>
          </a:p>
          <a:p>
            <a:pPr marL="457200" lvl="0" indent="-342900" algn="l" rtl="0">
              <a:spcBef>
                <a:spcPts val="1600"/>
              </a:spcBef>
              <a:spcAft>
                <a:spcPts val="0"/>
              </a:spcAft>
              <a:buSzPts val="1800"/>
              <a:buAutoNum type="arabicParenR"/>
            </a:pPr>
            <a:r>
              <a:rPr lang="en"/>
              <a:t>Take what you like and leave the rest behind -- there’s no one-size-fits-all</a:t>
            </a:r>
            <a:endParaRPr/>
          </a:p>
          <a:p>
            <a:pPr marL="457200" lvl="0" indent="-342900" algn="l" rtl="0">
              <a:spcBef>
                <a:spcPts val="0"/>
              </a:spcBef>
              <a:spcAft>
                <a:spcPts val="0"/>
              </a:spcAft>
              <a:buSzPts val="1800"/>
              <a:buAutoNum type="arabicParenR"/>
            </a:pPr>
            <a:r>
              <a:rPr lang="en"/>
              <a:t>Transfer the content valuable to your organization into more familiar branding</a:t>
            </a:r>
            <a:endParaRPr/>
          </a:p>
          <a:p>
            <a:pPr marL="457200" lvl="0" indent="-342900" algn="l" rtl="0">
              <a:spcBef>
                <a:spcPts val="0"/>
              </a:spcBef>
              <a:spcAft>
                <a:spcPts val="0"/>
              </a:spcAft>
              <a:buSzPts val="1800"/>
              <a:buAutoNum type="arabicParenR"/>
            </a:pPr>
            <a:r>
              <a:rPr lang="en"/>
              <a:t>Replace the merit of examples shown with ones more akin to your tech stack</a:t>
            </a:r>
            <a:endParaRPr/>
          </a:p>
          <a:p>
            <a:pPr marL="457200" lvl="0" indent="-342900" algn="l" rtl="0">
              <a:spcBef>
                <a:spcPts val="0"/>
              </a:spcBef>
              <a:spcAft>
                <a:spcPts val="0"/>
              </a:spcAft>
              <a:buSzPts val="1800"/>
              <a:buAutoNum type="arabicParenR"/>
            </a:pPr>
            <a:r>
              <a:rPr lang="en"/>
              <a:t>Share internal examples of previous security issues to increase the impact</a:t>
            </a:r>
            <a:endParaRPr/>
          </a:p>
          <a:p>
            <a:pPr marL="457200" lvl="0" indent="-342900" algn="l" rtl="0">
              <a:spcBef>
                <a:spcPts val="0"/>
              </a:spcBef>
              <a:spcAft>
                <a:spcPts val="0"/>
              </a:spcAft>
              <a:buSzPts val="1800"/>
              <a:buAutoNum type="arabicParenR"/>
            </a:pPr>
            <a:r>
              <a:rPr lang="en"/>
              <a:t>Throw in details about your security program and application security team</a:t>
            </a:r>
            <a:endParaRPr/>
          </a:p>
          <a:p>
            <a:pPr marL="457200" lvl="0" indent="-342900" algn="l" rtl="0">
              <a:spcBef>
                <a:spcPts val="0"/>
              </a:spcBef>
              <a:spcAft>
                <a:spcPts val="0"/>
              </a:spcAft>
              <a:buSzPts val="1800"/>
              <a:buAutoNum type="arabicParenR"/>
            </a:pPr>
            <a:r>
              <a:rPr lang="en"/>
              <a:t>Mix-and-match content from other sources to build a training for </a:t>
            </a:r>
            <a:r>
              <a:rPr lang="en" i="1"/>
              <a:t>your</a:t>
            </a:r>
            <a:r>
              <a:rPr lang="en"/>
              <a:t> needs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Cryptography Tips for Developers</a:t>
            </a:r>
            <a:endParaRPr/>
          </a:p>
        </p:txBody>
      </p:sp>
      <p:sp>
        <p:nvSpPr>
          <p:cNvPr id="954" name="Google Shape;954;p140"/>
          <p:cNvSpPr txBox="1">
            <a:spLocks noGrp="1"/>
          </p:cNvSpPr>
          <p:nvPr>
            <p:ph type="body" idx="1"/>
          </p:nvPr>
        </p:nvSpPr>
        <p:spPr>
          <a:xfrm>
            <a:off x="404800" y="1152475"/>
            <a:ext cx="8620788"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sz="1800" dirty="0"/>
              <a:t>Avoid key reuse</a:t>
            </a:r>
            <a:endParaRPr sz="1800" dirty="0"/>
          </a:p>
          <a:p>
            <a:pPr marL="457200" lvl="0" indent="-304800" algn="l" rtl="0">
              <a:lnSpc>
                <a:spcPct val="100000"/>
              </a:lnSpc>
              <a:spcBef>
                <a:spcPts val="1000"/>
              </a:spcBef>
              <a:spcAft>
                <a:spcPts val="0"/>
              </a:spcAft>
              <a:buSzPts val="1200"/>
              <a:buChar char="●"/>
            </a:pPr>
            <a:r>
              <a:rPr lang="en" sz="1800" dirty="0"/>
              <a:t>Only generate keys using a cryptographically strong random source</a:t>
            </a:r>
            <a:endParaRPr sz="1800" dirty="0"/>
          </a:p>
          <a:p>
            <a:pPr marL="457200" lvl="0" indent="-304800" algn="l" rtl="0">
              <a:lnSpc>
                <a:spcPct val="100000"/>
              </a:lnSpc>
              <a:spcBef>
                <a:spcPts val="1000"/>
              </a:spcBef>
              <a:spcAft>
                <a:spcPts val="0"/>
              </a:spcAft>
              <a:buSzPts val="1200"/>
              <a:buChar char="●"/>
            </a:pPr>
            <a:r>
              <a:rPr lang="en" sz="1800" dirty="0"/>
              <a:t>Use only known and widely used standard algorithms</a:t>
            </a:r>
            <a:endParaRPr sz="1800" dirty="0"/>
          </a:p>
          <a:p>
            <a:pPr marL="457200" lvl="0" indent="-304800" algn="l" rtl="0">
              <a:lnSpc>
                <a:spcPct val="100000"/>
              </a:lnSpc>
              <a:spcBef>
                <a:spcPts val="1000"/>
              </a:spcBef>
              <a:spcAft>
                <a:spcPts val="0"/>
              </a:spcAft>
              <a:buSzPts val="1200"/>
              <a:buChar char="●"/>
            </a:pPr>
            <a:r>
              <a:rPr lang="en" sz="1800" dirty="0"/>
              <a:t>When possible, make use of authenticated encryption over non-authenticated</a:t>
            </a:r>
            <a:endParaRPr sz="1800" dirty="0"/>
          </a:p>
          <a:p>
            <a:pPr marL="457200" lvl="0" indent="-304800" algn="l" rtl="0">
              <a:lnSpc>
                <a:spcPct val="100000"/>
              </a:lnSpc>
              <a:spcBef>
                <a:spcPts val="1000"/>
              </a:spcBef>
              <a:spcAft>
                <a:spcPts val="0"/>
              </a:spcAft>
              <a:buSzPts val="1200"/>
              <a:buChar char="●"/>
            </a:pPr>
            <a:r>
              <a:rPr lang="en" sz="1800" dirty="0"/>
              <a:t>Define robust key storage mechanisms</a:t>
            </a:r>
            <a:endParaRPr sz="1800" dirty="0"/>
          </a:p>
          <a:p>
            <a:pPr marL="457200" lvl="0" indent="-304800" algn="l" rtl="0">
              <a:lnSpc>
                <a:spcPct val="100000"/>
              </a:lnSpc>
              <a:spcBef>
                <a:spcPts val="1000"/>
              </a:spcBef>
              <a:spcAft>
                <a:spcPts val="1000"/>
              </a:spcAft>
              <a:buSzPts val="1200"/>
              <a:buChar char="●"/>
            </a:pPr>
            <a:r>
              <a:rPr lang="en" sz="1800" dirty="0"/>
              <a:t>Plan a key rotation policy</a:t>
            </a:r>
            <a:endParaRPr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41"/>
          <p:cNvSpPr txBox="1">
            <a:spLocks noGrp="1"/>
          </p:cNvSpPr>
          <p:nvPr>
            <p:ph type="title"/>
          </p:nvPr>
        </p:nvSpPr>
        <p:spPr>
          <a:xfrm>
            <a:off x="242450" y="776875"/>
            <a:ext cx="6615600" cy="270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Security</a:t>
            </a:r>
            <a:endParaRPr/>
          </a:p>
          <a:p>
            <a:pPr marL="0" lvl="0" indent="0" algn="l" rtl="0">
              <a:spcBef>
                <a:spcPts val="0"/>
              </a:spcBef>
              <a:spcAft>
                <a:spcPts val="0"/>
              </a:spcAft>
              <a:buNone/>
            </a:pPr>
            <a:r>
              <a:rPr lang="en"/>
              <a:t>Policies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Content Security Policies?</a:t>
            </a:r>
            <a:endParaRPr/>
          </a:p>
        </p:txBody>
      </p:sp>
      <p:sp>
        <p:nvSpPr>
          <p:cNvPr id="965" name="Google Shape;965;p142"/>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Security control designed to prevent injection (like XSS) and external code execution attacks</a:t>
            </a:r>
            <a:endParaRPr/>
          </a:p>
          <a:p>
            <a:pPr marL="457200" lvl="0" indent="-304800" algn="l" rtl="0">
              <a:lnSpc>
                <a:spcPct val="100000"/>
              </a:lnSpc>
              <a:spcBef>
                <a:spcPts val="1000"/>
              </a:spcBef>
              <a:spcAft>
                <a:spcPts val="0"/>
              </a:spcAft>
              <a:buSzPts val="1200"/>
              <a:buChar char="●"/>
            </a:pPr>
            <a:r>
              <a:rPr lang="en"/>
              <a:t>“Agreement” between the client and the server</a:t>
            </a:r>
            <a:endParaRPr/>
          </a:p>
          <a:p>
            <a:pPr marL="914400" lvl="1" indent="-304800" algn="l" rtl="0">
              <a:lnSpc>
                <a:spcPct val="100000"/>
              </a:lnSpc>
              <a:spcBef>
                <a:spcPts val="1000"/>
              </a:spcBef>
              <a:spcAft>
                <a:spcPts val="0"/>
              </a:spcAft>
              <a:buSzPts val="1200"/>
              <a:buChar char="○"/>
            </a:pPr>
            <a:r>
              <a:rPr lang="en"/>
              <a:t>Supported in most major browsers</a:t>
            </a:r>
            <a:endParaRPr/>
          </a:p>
          <a:p>
            <a:pPr marL="457200" lvl="0" indent="-304800" algn="l" rtl="0">
              <a:lnSpc>
                <a:spcPct val="100000"/>
              </a:lnSpc>
              <a:spcBef>
                <a:spcPts val="1000"/>
              </a:spcBef>
              <a:spcAft>
                <a:spcPts val="1000"/>
              </a:spcAft>
              <a:buSzPts val="1200"/>
              <a:buChar char="●"/>
            </a:pPr>
            <a:r>
              <a:rPr lang="en"/>
              <a:t>Configured via a standard HTTP header: </a:t>
            </a:r>
            <a:r>
              <a:rPr lang="en">
                <a:latin typeface="Source Code Pro"/>
                <a:ea typeface="Source Code Pro"/>
                <a:cs typeface="Source Code Pro"/>
                <a:sym typeface="Source Code Pro"/>
              </a:rPr>
              <a:t>Content-Security-Policy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3"/>
          <p:cNvSpPr txBox="1">
            <a:spLocks noGrp="1"/>
          </p:cNvSpPr>
          <p:nvPr>
            <p:ph type="title"/>
          </p:nvPr>
        </p:nvSpPr>
        <p:spPr>
          <a:xfrm>
            <a:off x="322850" y="470325"/>
            <a:ext cx="82521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Content Security Policies?</a:t>
            </a:r>
            <a:endParaRPr/>
          </a:p>
        </p:txBody>
      </p:sp>
      <p:sp>
        <p:nvSpPr>
          <p:cNvPr id="971" name="Google Shape;971;p143"/>
          <p:cNvSpPr txBox="1">
            <a:spLocks noGrp="1"/>
          </p:cNvSpPr>
          <p:nvPr>
            <p:ph type="subTitle" idx="1"/>
          </p:nvPr>
        </p:nvSpPr>
        <p:spPr>
          <a:xfrm>
            <a:off x="404800" y="1198725"/>
            <a:ext cx="5809500" cy="1663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Allows control over several aspects of the content</a:t>
            </a:r>
            <a:endParaRPr/>
          </a:p>
          <a:p>
            <a:pPr marL="914400" lvl="1" indent="-304800" algn="l" rtl="0">
              <a:lnSpc>
                <a:spcPct val="100000"/>
              </a:lnSpc>
              <a:spcBef>
                <a:spcPts val="0"/>
              </a:spcBef>
              <a:spcAft>
                <a:spcPts val="0"/>
              </a:spcAft>
              <a:buSzPts val="1200"/>
              <a:buChar char="○"/>
            </a:pPr>
            <a:r>
              <a:rPr lang="en"/>
              <a:t>Use of inline CSS and Javascript</a:t>
            </a:r>
            <a:endParaRPr/>
          </a:p>
          <a:p>
            <a:pPr marL="914400" lvl="1" indent="-304800" algn="l" rtl="0">
              <a:lnSpc>
                <a:spcPct val="100000"/>
              </a:lnSpc>
              <a:spcBef>
                <a:spcPts val="0"/>
              </a:spcBef>
              <a:spcAft>
                <a:spcPts val="0"/>
              </a:spcAft>
              <a:buSzPts val="1200"/>
              <a:buChar char="○"/>
            </a:pPr>
            <a:r>
              <a:rPr lang="en"/>
              <a:t>Control of dynamic Javascript code execution (eval)</a:t>
            </a:r>
            <a:endParaRPr/>
          </a:p>
          <a:p>
            <a:pPr marL="914400" lvl="1" indent="-304800" algn="l" rtl="0">
              <a:lnSpc>
                <a:spcPct val="100000"/>
              </a:lnSpc>
              <a:spcBef>
                <a:spcPts val="0"/>
              </a:spcBef>
              <a:spcAft>
                <a:spcPts val="0"/>
              </a:spcAft>
              <a:buSzPts val="1200"/>
              <a:buChar char="○"/>
            </a:pPr>
            <a:r>
              <a:rPr lang="en"/>
              <a:t>Using dynamic CSS statements</a:t>
            </a:r>
            <a:endParaRPr/>
          </a:p>
          <a:p>
            <a:pPr marL="914400" lvl="1" indent="-304800" algn="l" rtl="0">
              <a:lnSpc>
                <a:spcPct val="100000"/>
              </a:lnSpc>
              <a:spcBef>
                <a:spcPts val="0"/>
              </a:spcBef>
              <a:spcAft>
                <a:spcPts val="0"/>
              </a:spcAft>
              <a:buSzPts val="1200"/>
              <a:buChar char="○"/>
            </a:pPr>
            <a:r>
              <a:rPr lang="en"/>
              <a:t>Form actions</a:t>
            </a:r>
            <a:endParaRPr/>
          </a:p>
          <a:p>
            <a:pPr marL="914400" lvl="1" indent="-304800" algn="l" rtl="0">
              <a:lnSpc>
                <a:spcPct val="100000"/>
              </a:lnSpc>
              <a:spcBef>
                <a:spcPts val="0"/>
              </a:spcBef>
              <a:spcAft>
                <a:spcPts val="0"/>
              </a:spcAft>
              <a:buSzPts val="1200"/>
              <a:buChar char="○"/>
            </a:pPr>
            <a:r>
              <a:rPr lang="en"/>
              <a:t>Iframe sources</a:t>
            </a:r>
            <a:endParaRPr/>
          </a:p>
          <a:p>
            <a:pPr marL="457200" lvl="0" indent="-304800" algn="l" rtl="0">
              <a:lnSpc>
                <a:spcPct val="100000"/>
              </a:lnSpc>
              <a:spcBef>
                <a:spcPts val="1000"/>
              </a:spcBef>
              <a:spcAft>
                <a:spcPts val="0"/>
              </a:spcAft>
              <a:buSzPts val="1200"/>
              <a:buChar char="●"/>
            </a:pPr>
            <a:r>
              <a:rPr lang="en"/>
              <a:t>Allows definition of the “origin” of content</a:t>
            </a:r>
            <a:endParaRPr/>
          </a:p>
          <a:p>
            <a:pPr marL="914400" lvl="1" indent="-304800" algn="l" rtl="0">
              <a:lnSpc>
                <a:spcPct val="100000"/>
              </a:lnSpc>
              <a:spcBef>
                <a:spcPts val="0"/>
              </a:spcBef>
              <a:spcAft>
                <a:spcPts val="0"/>
              </a:spcAft>
              <a:buSzPts val="1200"/>
              <a:buFont typeface="Source Code Pro"/>
              <a:buChar char="○"/>
            </a:pPr>
            <a:r>
              <a:rPr lang="en">
                <a:latin typeface="Source Code Pro"/>
                <a:ea typeface="Source Code Pro"/>
                <a:cs typeface="Source Code Pro"/>
                <a:sym typeface="Source Code Pro"/>
              </a:rPr>
              <a:t>self</a:t>
            </a:r>
            <a:endParaRPr>
              <a:latin typeface="Source Code Pro"/>
              <a:ea typeface="Source Code Pro"/>
              <a:cs typeface="Source Code Pro"/>
              <a:sym typeface="Source Code Pro"/>
            </a:endParaRPr>
          </a:p>
          <a:p>
            <a:pPr marL="914400" lvl="1" indent="-304800" algn="l" rtl="0">
              <a:lnSpc>
                <a:spcPct val="100000"/>
              </a:lnSpc>
              <a:spcBef>
                <a:spcPts val="0"/>
              </a:spcBef>
              <a:spcAft>
                <a:spcPts val="0"/>
              </a:spcAft>
              <a:buSzPts val="1200"/>
              <a:buChar char="○"/>
            </a:pPr>
            <a:r>
              <a:rPr lang="en"/>
              <a:t>domain(s) including wildcard support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Content Security Policy Examples</a:t>
            </a:r>
            <a:endParaRPr sz="2800"/>
          </a:p>
        </p:txBody>
      </p:sp>
      <p:sp>
        <p:nvSpPr>
          <p:cNvPr id="977" name="Google Shape;977;p144"/>
          <p:cNvSpPr txBox="1"/>
          <p:nvPr/>
        </p:nvSpPr>
        <p:spPr>
          <a:xfrm>
            <a:off x="767150" y="1438450"/>
            <a:ext cx="7819800" cy="9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latin typeface="Source Code Pro"/>
                <a:ea typeface="Source Code Pro"/>
                <a:cs typeface="Source Code Pro"/>
                <a:sym typeface="Source Code Pro"/>
              </a:rPr>
              <a:t>Content-Security-Policy: default-src 'self' *.trusted.com</a:t>
            </a:r>
            <a:endParaRPr sz="2000">
              <a:solidFill>
                <a:srgbClr val="FFFFFF"/>
              </a:solidFill>
              <a:latin typeface="Source Code Pro"/>
              <a:ea typeface="Source Code Pro"/>
              <a:cs typeface="Source Code Pro"/>
              <a:sym typeface="Source Code Pro"/>
            </a:endParaRPr>
          </a:p>
        </p:txBody>
      </p:sp>
      <p:sp>
        <p:nvSpPr>
          <p:cNvPr id="978" name="Google Shape;978;p144"/>
          <p:cNvSpPr txBox="1"/>
          <p:nvPr/>
        </p:nvSpPr>
        <p:spPr>
          <a:xfrm>
            <a:off x="767150" y="2637000"/>
            <a:ext cx="7819800" cy="11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latin typeface="Source Code Pro"/>
                <a:ea typeface="Source Code Pro"/>
                <a:cs typeface="Source Code Pro"/>
                <a:sym typeface="Source Code Pro"/>
              </a:rPr>
              <a:t>Content-Security-Policy: default-src 'self'; img-src *; script-src https://userscripts.example.com</a:t>
            </a:r>
            <a:endParaRPr sz="2000">
              <a:solidFill>
                <a:srgbClr val="FFFFFF"/>
              </a:solidFill>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Content Security Policy Examples</a:t>
            </a:r>
            <a:endParaRPr sz="2800"/>
          </a:p>
        </p:txBody>
      </p:sp>
      <p:sp>
        <p:nvSpPr>
          <p:cNvPr id="984" name="Google Shape;984;p145"/>
          <p:cNvSpPr txBox="1"/>
          <p:nvPr/>
        </p:nvSpPr>
        <p:spPr>
          <a:xfrm>
            <a:off x="775875" y="1848175"/>
            <a:ext cx="7819800" cy="19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latin typeface="Source Code Pro"/>
                <a:ea typeface="Source Code Pro"/>
                <a:cs typeface="Source Code Pro"/>
                <a:sym typeface="Source Code Pro"/>
              </a:rPr>
              <a:t>Content-Security-Policy: default-src 'self'; script-src 'self' https://www.google-analytics.com; img-src 'self' https://www.google-analytics.com</a:t>
            </a:r>
            <a:endParaRPr sz="2000">
              <a:solidFill>
                <a:srgbClr val="FFFFFF"/>
              </a:solidFill>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Security Policy Features</a:t>
            </a:r>
            <a:endParaRPr/>
          </a:p>
        </p:txBody>
      </p:sp>
      <p:sp>
        <p:nvSpPr>
          <p:cNvPr id="990" name="Google Shape;990;p146"/>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Provides a reporting feature to log violations</a:t>
            </a:r>
            <a:endParaRPr/>
          </a:p>
          <a:p>
            <a:pPr marL="914400" lvl="1" indent="-304800" algn="l" rtl="0">
              <a:lnSpc>
                <a:spcPct val="100000"/>
              </a:lnSpc>
              <a:spcBef>
                <a:spcPts val="0"/>
              </a:spcBef>
              <a:spcAft>
                <a:spcPts val="0"/>
              </a:spcAft>
              <a:buSzPts val="1200"/>
              <a:buFont typeface="Source Code Pro"/>
              <a:buChar char="○"/>
            </a:pPr>
            <a:r>
              <a:rPr lang="en">
                <a:latin typeface="Source Code Pro"/>
                <a:ea typeface="Source Code Pro"/>
                <a:cs typeface="Source Code Pro"/>
                <a:sym typeface="Source Code Pro"/>
              </a:rPr>
              <a:t>report-uri</a:t>
            </a:r>
            <a:endParaRPr>
              <a:latin typeface="Source Code Pro"/>
              <a:ea typeface="Source Code Pro"/>
              <a:cs typeface="Source Code Pro"/>
              <a:sym typeface="Source Code Pro"/>
            </a:endParaRPr>
          </a:p>
          <a:p>
            <a:pPr marL="914400" lvl="1" indent="-304800" algn="l" rtl="0">
              <a:lnSpc>
                <a:spcPct val="100000"/>
              </a:lnSpc>
              <a:spcBef>
                <a:spcPts val="0"/>
              </a:spcBef>
              <a:spcAft>
                <a:spcPts val="0"/>
              </a:spcAft>
              <a:buSzPts val="1200"/>
              <a:buFont typeface="Source Code Pro"/>
              <a:buChar char="○"/>
            </a:pPr>
            <a:r>
              <a:rPr lang="en"/>
              <a:t>Sent as a POST request to the defined endpoint</a:t>
            </a:r>
            <a:endParaRPr>
              <a:latin typeface="Source Code Pro"/>
              <a:ea typeface="Source Code Pro"/>
              <a:cs typeface="Source Code Pro"/>
              <a:sym typeface="Source Code Pro"/>
            </a:endParaRPr>
          </a:p>
          <a:p>
            <a:pPr marL="914400" lvl="1" indent="-304800" algn="l" rtl="0">
              <a:lnSpc>
                <a:spcPct val="100000"/>
              </a:lnSpc>
              <a:spcBef>
                <a:spcPts val="0"/>
              </a:spcBef>
              <a:spcAft>
                <a:spcPts val="0"/>
              </a:spcAft>
              <a:buSzPts val="1200"/>
              <a:buChar char="○"/>
            </a:pPr>
            <a:r>
              <a:rPr lang="en"/>
              <a:t>Includes URI of requested resource, policy that caused the violation, portion of script causing the issue, section of the policy violated</a:t>
            </a:r>
            <a:endParaRPr/>
          </a:p>
          <a:p>
            <a:pPr marL="457200" lvl="0" indent="-304800" algn="l" rtl="0">
              <a:lnSpc>
                <a:spcPct val="100000"/>
              </a:lnSpc>
              <a:spcBef>
                <a:spcPts val="1000"/>
              </a:spcBef>
              <a:spcAft>
                <a:spcPts val="0"/>
              </a:spcAft>
              <a:buSzPts val="1200"/>
              <a:buChar char="●"/>
            </a:pPr>
            <a:r>
              <a:rPr lang="en"/>
              <a:t>Allows for “reporting only” versus enforcement via </a:t>
            </a:r>
            <a:r>
              <a:rPr lang="en">
                <a:latin typeface="Source Code Pro"/>
                <a:ea typeface="Source Code Pro"/>
                <a:cs typeface="Source Code Pro"/>
                <a:sym typeface="Source Code Pro"/>
              </a:rPr>
              <a:t>Content-Security-Policy-Report-Only</a:t>
            </a:r>
            <a:r>
              <a:rPr lang="en"/>
              <a:t> header</a:t>
            </a:r>
            <a:endParaRPr/>
          </a:p>
          <a:p>
            <a:pPr marL="457200" lvl="0" indent="-304800" algn="l" rtl="0">
              <a:lnSpc>
                <a:spcPct val="100000"/>
              </a:lnSpc>
              <a:spcBef>
                <a:spcPts val="1000"/>
              </a:spcBef>
              <a:spcAft>
                <a:spcPts val="1000"/>
              </a:spcAft>
              <a:buSzPts val="1200"/>
              <a:buChar char="●"/>
            </a:pPr>
            <a:r>
              <a:rPr lang="en"/>
              <a:t>While most major browsers support policies, Internet Explorer (and Edge) support many less directives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Security Policy Tips</a:t>
            </a:r>
            <a:endParaRPr/>
          </a:p>
        </p:txBody>
      </p:sp>
      <p:sp>
        <p:nvSpPr>
          <p:cNvPr id="996" name="Google Shape;996;p147"/>
          <p:cNvSpPr txBox="1">
            <a:spLocks noGrp="1"/>
          </p:cNvSpPr>
          <p:nvPr>
            <p:ph type="body" idx="1"/>
          </p:nvPr>
        </p:nvSpPr>
        <p:spPr>
          <a:xfrm>
            <a:off x="404799" y="1152475"/>
            <a:ext cx="8653681"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dirty="0"/>
              <a:t>Older browsers may require the </a:t>
            </a:r>
            <a:r>
              <a:rPr lang="en" dirty="0">
                <a:latin typeface="Source Code Pro"/>
                <a:ea typeface="Source Code Pro"/>
                <a:cs typeface="Source Code Pro"/>
                <a:sym typeface="Source Code Pro"/>
              </a:rPr>
              <a:t>X-Content-Security-Policy</a:t>
            </a:r>
            <a:r>
              <a:rPr lang="en" dirty="0"/>
              <a:t> header</a:t>
            </a:r>
            <a:endParaRPr dirty="0"/>
          </a:p>
          <a:p>
            <a:pPr marL="457200" lvl="0" indent="-304800" algn="l" rtl="0">
              <a:lnSpc>
                <a:spcPct val="100000"/>
              </a:lnSpc>
              <a:spcBef>
                <a:spcPts val="1000"/>
              </a:spcBef>
              <a:spcAft>
                <a:spcPts val="0"/>
              </a:spcAft>
              <a:buSzPts val="1200"/>
              <a:buChar char="●"/>
            </a:pPr>
            <a:r>
              <a:rPr lang="en" dirty="0"/>
              <a:t>Some frameworks include a CSP by default, also easy to inject via middleware</a:t>
            </a:r>
            <a:endParaRPr dirty="0">
              <a:solidFill>
                <a:srgbClr val="FF0000"/>
              </a:solidFill>
            </a:endParaRPr>
          </a:p>
          <a:p>
            <a:pPr marL="457200" marR="0" lvl="0" indent="-304800" algn="l" rtl="0">
              <a:lnSpc>
                <a:spcPct val="100000"/>
              </a:lnSpc>
              <a:spcBef>
                <a:spcPts val="1000"/>
              </a:spcBef>
              <a:spcAft>
                <a:spcPts val="1000"/>
              </a:spcAft>
              <a:buClr>
                <a:srgbClr val="6BBF4E"/>
              </a:buClr>
              <a:buSzPts val="1200"/>
              <a:buChar char="●"/>
            </a:pPr>
            <a:r>
              <a:rPr lang="en" dirty="0"/>
              <a:t>The </a:t>
            </a:r>
            <a:r>
              <a:rPr lang="en" dirty="0">
                <a:latin typeface="Source Code Pro"/>
                <a:ea typeface="Source Code Pro"/>
                <a:cs typeface="Source Code Pro"/>
                <a:sym typeface="Source Code Pro"/>
              </a:rPr>
              <a:t>nonce</a:t>
            </a:r>
            <a:r>
              <a:rPr lang="en" dirty="0"/>
              <a:t> option allows for even further lockdown</a:t>
            </a:r>
            <a:endParaRPr dirty="0"/>
          </a:p>
        </p:txBody>
      </p:sp>
      <p:pic>
        <p:nvPicPr>
          <p:cNvPr id="997" name="Google Shape;997;p147"/>
          <p:cNvPicPr preferRelativeResize="0"/>
          <p:nvPr/>
        </p:nvPicPr>
        <p:blipFill>
          <a:blip r:embed="rId3">
            <a:alphaModFix/>
          </a:blip>
          <a:stretch>
            <a:fillRect/>
          </a:stretch>
        </p:blipFill>
        <p:spPr>
          <a:xfrm>
            <a:off x="989625" y="2831423"/>
            <a:ext cx="5848599" cy="142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48"/>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Client-Side</a:t>
            </a:r>
            <a:endParaRPr/>
          </a:p>
          <a:p>
            <a:pPr marL="0" lvl="0" indent="0" algn="l" rtl="0">
              <a:spcBef>
                <a:spcPts val="0"/>
              </a:spcBef>
              <a:spcAft>
                <a:spcPts val="0"/>
              </a:spcAft>
              <a:buNone/>
            </a:pPr>
            <a:r>
              <a:rPr lang="en"/>
              <a:t>Injection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Client-Side Injection?</a:t>
            </a:r>
            <a:endParaRPr/>
          </a:p>
        </p:txBody>
      </p:sp>
      <p:sp>
        <p:nvSpPr>
          <p:cNvPr id="1008" name="Google Shape;1008;p149"/>
          <p:cNvSpPr txBox="1">
            <a:spLocks noGrp="1"/>
          </p:cNvSpPr>
          <p:nvPr>
            <p:ph type="body" idx="1"/>
          </p:nvPr>
        </p:nvSpPr>
        <p:spPr>
          <a:xfrm>
            <a:off x="404799" y="1152475"/>
            <a:ext cx="6489381"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dirty="0"/>
              <a:t>Injection of malicious code or content via data stored on the client-side only</a:t>
            </a:r>
            <a:endParaRPr dirty="0"/>
          </a:p>
          <a:p>
            <a:pPr marL="457200" lvl="0" indent="-304800" algn="l" rtl="0">
              <a:lnSpc>
                <a:spcPct val="100000"/>
              </a:lnSpc>
              <a:spcBef>
                <a:spcPts val="1000"/>
              </a:spcBef>
              <a:spcAft>
                <a:spcPts val="0"/>
              </a:spcAft>
              <a:buSzPts val="1200"/>
              <a:buChar char="●"/>
            </a:pPr>
            <a:r>
              <a:rPr lang="en" dirty="0"/>
              <a:t>Data sources include:</a:t>
            </a:r>
            <a:endParaRPr dirty="0"/>
          </a:p>
          <a:p>
            <a:pPr marL="914400" lvl="1" indent="-304800" algn="l" rtl="0">
              <a:lnSpc>
                <a:spcPct val="100000"/>
              </a:lnSpc>
              <a:spcBef>
                <a:spcPts val="0"/>
              </a:spcBef>
              <a:spcAft>
                <a:spcPts val="0"/>
              </a:spcAft>
              <a:buSzPts val="1200"/>
              <a:buChar char="○"/>
            </a:pPr>
            <a:r>
              <a:rPr lang="en" dirty="0"/>
              <a:t>Local SQLite databases on mobile devices</a:t>
            </a:r>
            <a:endParaRPr dirty="0"/>
          </a:p>
          <a:p>
            <a:pPr marL="914400" lvl="1" indent="-304800" algn="l" rtl="0">
              <a:lnSpc>
                <a:spcPct val="100000"/>
              </a:lnSpc>
              <a:spcBef>
                <a:spcPts val="0"/>
              </a:spcBef>
              <a:spcAft>
                <a:spcPts val="0"/>
              </a:spcAft>
              <a:buSzPts val="1200"/>
              <a:buChar char="○"/>
            </a:pPr>
            <a:r>
              <a:rPr lang="en" dirty="0" err="1"/>
              <a:t>Localstorage</a:t>
            </a:r>
            <a:r>
              <a:rPr lang="en" dirty="0"/>
              <a:t> in browsers</a:t>
            </a:r>
            <a:endParaRPr dirty="0"/>
          </a:p>
          <a:p>
            <a:pPr marL="914400" lvl="1" indent="-304800" algn="l" rtl="0">
              <a:lnSpc>
                <a:spcPct val="100000"/>
              </a:lnSpc>
              <a:spcBef>
                <a:spcPts val="0"/>
              </a:spcBef>
              <a:spcAft>
                <a:spcPts val="0"/>
              </a:spcAft>
              <a:buSzPts val="1200"/>
              <a:buChar char="○"/>
            </a:pPr>
            <a:r>
              <a:rPr lang="en" dirty="0"/>
              <a:t>Content from other locations in the page (forms)</a:t>
            </a:r>
            <a:endParaRPr dirty="0"/>
          </a:p>
          <a:p>
            <a:pPr marL="457200" lvl="0" indent="-304800" algn="l" rtl="0">
              <a:lnSpc>
                <a:spcPct val="100000"/>
              </a:lnSpc>
              <a:spcBef>
                <a:spcPts val="1000"/>
              </a:spcBef>
              <a:spcAft>
                <a:spcPts val="1000"/>
              </a:spcAft>
              <a:buSzPts val="1200"/>
              <a:buChar char="●"/>
            </a:pPr>
            <a:r>
              <a:rPr lang="en" dirty="0"/>
              <a:t>Most often caused by missing or broken input validation and poor output escaping</a:t>
            </a:r>
            <a:endParaRPr dirty="0"/>
          </a:p>
        </p:txBody>
      </p:sp>
      <p:pic>
        <p:nvPicPr>
          <p:cNvPr id="1009" name="Google Shape;1009;p149"/>
          <p:cNvPicPr preferRelativeResize="0"/>
          <p:nvPr/>
        </p:nvPicPr>
        <p:blipFill>
          <a:blip r:embed="rId3">
            <a:alphaModFix/>
          </a:blip>
          <a:stretch>
            <a:fillRect/>
          </a:stretch>
        </p:blipFill>
        <p:spPr>
          <a:xfrm>
            <a:off x="6753100" y="2512024"/>
            <a:ext cx="2079200" cy="2056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Available Lab Resources</a:t>
            </a:r>
            <a:endParaRPr/>
          </a:p>
        </p:txBody>
      </p:sp>
      <p:sp>
        <p:nvSpPr>
          <p:cNvPr id="898" name="Google Shape;898;p132"/>
          <p:cNvSpPr txBox="1">
            <a:spLocks noGrp="1"/>
          </p:cNvSpPr>
          <p:nvPr>
            <p:ph type="body" idx="1"/>
          </p:nvPr>
        </p:nvSpPr>
        <p:spPr>
          <a:xfrm>
            <a:off x="404800" y="1152475"/>
            <a:ext cx="8580174"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a:t>
            </a:r>
            <a:r>
              <a:rPr lang="en" b="1" dirty="0"/>
              <a:t>highly</a:t>
            </a:r>
            <a:r>
              <a:rPr lang="en" dirty="0"/>
              <a:t> encouraged that as part of your curriculum, hands-on labs are given across the training to help attendees gain a direct, technical understanding of topics being shared. This will maximize their engagement and increase learning.</a:t>
            </a:r>
            <a:endParaRPr dirty="0"/>
          </a:p>
          <a:p>
            <a:pPr marL="0" lvl="0" indent="0" algn="l" rtl="0">
              <a:spcBef>
                <a:spcPts val="1600"/>
              </a:spcBef>
              <a:spcAft>
                <a:spcPts val="0"/>
              </a:spcAft>
              <a:buNone/>
            </a:pPr>
            <a:r>
              <a:rPr lang="en" b="1" dirty="0"/>
              <a:t>Below are a list of potential lab resources that may be beneficial to consider:</a:t>
            </a:r>
            <a:endParaRPr b="1" dirty="0"/>
          </a:p>
          <a:p>
            <a:pPr marL="457200" lvl="0" indent="-304800" algn="l" rtl="0">
              <a:spcBef>
                <a:spcPts val="1600"/>
              </a:spcBef>
              <a:spcAft>
                <a:spcPts val="0"/>
              </a:spcAft>
              <a:buSzPts val="1200"/>
              <a:buChar char="-"/>
            </a:pPr>
            <a:r>
              <a:rPr lang="en" u="sng" dirty="0">
                <a:solidFill>
                  <a:schemeClr val="hlink"/>
                </a:solidFill>
                <a:hlinkClick r:id="rId3"/>
              </a:rPr>
              <a:t>Hunter2 Community</a:t>
            </a:r>
            <a:r>
              <a:rPr lang="en" dirty="0"/>
              <a:t> (Hosts Duo’s own </a:t>
            </a:r>
            <a:r>
              <a:rPr lang="en" u="sng" dirty="0">
                <a:solidFill>
                  <a:schemeClr val="hlink"/>
                </a:solidFill>
                <a:hlinkClick r:id="rId4"/>
              </a:rPr>
              <a:t>lab module contributions</a:t>
            </a:r>
            <a:r>
              <a:rPr lang="en" dirty="0"/>
              <a:t> for free)</a:t>
            </a:r>
            <a:endParaRPr dirty="0"/>
          </a:p>
          <a:p>
            <a:pPr marL="457200" lvl="0" indent="-304800" algn="l" rtl="0">
              <a:spcBef>
                <a:spcPts val="0"/>
              </a:spcBef>
              <a:spcAft>
                <a:spcPts val="0"/>
              </a:spcAft>
              <a:buSzPts val="1200"/>
              <a:buChar char="-"/>
            </a:pPr>
            <a:r>
              <a:rPr lang="en" u="sng" dirty="0">
                <a:solidFill>
                  <a:schemeClr val="hlink"/>
                </a:solidFill>
                <a:hlinkClick r:id="rId5"/>
              </a:rPr>
              <a:t>OWASP Juice Shop</a:t>
            </a:r>
            <a:r>
              <a:rPr lang="en" dirty="0"/>
              <a:t> extremely popular vulnerable-by-design web service</a:t>
            </a:r>
            <a:endParaRPr dirty="0"/>
          </a:p>
          <a:p>
            <a:pPr marL="457200" lvl="0" indent="-304800" algn="l" rtl="0">
              <a:spcBef>
                <a:spcPts val="0"/>
              </a:spcBef>
              <a:spcAft>
                <a:spcPts val="0"/>
              </a:spcAft>
              <a:buSzPts val="1200"/>
              <a:buChar char="-"/>
            </a:pPr>
            <a:r>
              <a:rPr lang="en" u="sng" dirty="0">
                <a:solidFill>
                  <a:schemeClr val="hlink"/>
                </a:solidFill>
                <a:hlinkClick r:id="rId6"/>
              </a:rPr>
              <a:t>OWASP WebGoat</a:t>
            </a:r>
            <a:r>
              <a:rPr lang="en" dirty="0"/>
              <a:t> provides a lesson-based capability along with hacking</a:t>
            </a:r>
            <a:endParaRPr dirty="0"/>
          </a:p>
          <a:p>
            <a:pPr marL="457200" lvl="0" indent="-304800" algn="l" rtl="0">
              <a:spcBef>
                <a:spcPts val="0"/>
              </a:spcBef>
              <a:spcAft>
                <a:spcPts val="0"/>
              </a:spcAft>
              <a:buSzPts val="1200"/>
              <a:buChar char="-"/>
            </a:pPr>
            <a:r>
              <a:rPr lang="en" u="sng" dirty="0">
                <a:solidFill>
                  <a:schemeClr val="hlink"/>
                </a:solidFill>
                <a:hlinkClick r:id="rId7"/>
              </a:rPr>
              <a:t>Google Gruyere</a:t>
            </a:r>
            <a:r>
              <a:rPr lang="en" dirty="0"/>
              <a:t> is an older set of challenges but still widely applicable today </a:t>
            </a:r>
            <a:endParaRPr dirty="0"/>
          </a:p>
          <a:p>
            <a:pPr marL="457200" lvl="0" indent="-304800" algn="l" rtl="0">
              <a:spcBef>
                <a:spcPts val="0"/>
              </a:spcBef>
              <a:spcAft>
                <a:spcPts val="0"/>
              </a:spcAft>
              <a:buSzPts val="1200"/>
              <a:buChar char="-"/>
            </a:pPr>
            <a:r>
              <a:rPr lang="en" u="sng" dirty="0">
                <a:solidFill>
                  <a:schemeClr val="hlink"/>
                </a:solidFill>
                <a:hlinkClick r:id="rId8"/>
              </a:rPr>
              <a:t>flAWS.cloud</a:t>
            </a:r>
            <a:r>
              <a:rPr lang="en" dirty="0"/>
              <a:t> &amp; </a:t>
            </a:r>
            <a:r>
              <a:rPr lang="en" u="sng" dirty="0">
                <a:solidFill>
                  <a:schemeClr val="hlink"/>
                </a:solidFill>
                <a:hlinkClick r:id="rId9"/>
              </a:rPr>
              <a:t>flAWS2.cloud</a:t>
            </a:r>
            <a:r>
              <a:rPr lang="en" dirty="0"/>
              <a:t> focused on AWS-centric security challenges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Client-Side Injection Example: Javascript</a:t>
            </a:r>
            <a:endParaRPr sz="2800"/>
          </a:p>
        </p:txBody>
      </p:sp>
      <p:sp>
        <p:nvSpPr>
          <p:cNvPr id="1015" name="Google Shape;1015;p150"/>
          <p:cNvSpPr txBox="1"/>
          <p:nvPr/>
        </p:nvSpPr>
        <p:spPr>
          <a:xfrm>
            <a:off x="98676" y="1048400"/>
            <a:ext cx="8915574" cy="36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&lt;script&gt;</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function append() {</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	var input = </a:t>
            </a:r>
            <a:r>
              <a:rPr lang="en" dirty="0" err="1">
                <a:solidFill>
                  <a:srgbClr val="FFFFFF"/>
                </a:solidFill>
                <a:latin typeface="Source Code Pro"/>
                <a:ea typeface="Source Code Pro"/>
                <a:cs typeface="Source Code Pro"/>
                <a:sym typeface="Source Code Pro"/>
              </a:rPr>
              <a:t>document.getElementById</a:t>
            </a:r>
            <a:r>
              <a:rPr lang="en" dirty="0">
                <a:solidFill>
                  <a:srgbClr val="FFFFFF"/>
                </a:solidFill>
                <a:latin typeface="Source Code Pro"/>
                <a:ea typeface="Source Code Pro"/>
                <a:cs typeface="Source Code Pro"/>
                <a:sym typeface="Source Code Pro"/>
              </a:rPr>
              <a:t>(‘input’).value;</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	var output = </a:t>
            </a:r>
            <a:r>
              <a:rPr lang="en" dirty="0" err="1">
                <a:solidFill>
                  <a:srgbClr val="FFFFFF"/>
                </a:solidFill>
                <a:latin typeface="Source Code Pro"/>
                <a:ea typeface="Source Code Pro"/>
                <a:cs typeface="Source Code Pro"/>
                <a:sym typeface="Source Code Pro"/>
              </a:rPr>
              <a:t>document.getElementById</a:t>
            </a:r>
            <a:r>
              <a:rPr lang="en" dirty="0">
                <a:solidFill>
                  <a:srgbClr val="FFFFFF"/>
                </a:solidFill>
                <a:latin typeface="Source Code Pro"/>
                <a:ea typeface="Source Code Pro"/>
                <a:cs typeface="Source Code Pro"/>
                <a:sym typeface="Source Code Pro"/>
              </a:rPr>
              <a:t>(‘output’);</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	</a:t>
            </a:r>
            <a:r>
              <a:rPr lang="en" dirty="0" err="1">
                <a:solidFill>
                  <a:srgbClr val="FFFFFF"/>
                </a:solidFill>
                <a:latin typeface="Source Code Pro"/>
                <a:ea typeface="Source Code Pro"/>
                <a:cs typeface="Source Code Pro"/>
                <a:sym typeface="Source Code Pro"/>
              </a:rPr>
              <a:t>output.innerHTML</a:t>
            </a:r>
            <a:r>
              <a:rPr lang="en" dirty="0">
                <a:solidFill>
                  <a:srgbClr val="FFFFFF"/>
                </a:solidFill>
                <a:latin typeface="Source Code Pro"/>
                <a:ea typeface="Source Code Pro"/>
                <a:cs typeface="Source Code Pro"/>
                <a:sym typeface="Source Code Pro"/>
              </a:rPr>
              <a:t> = </a:t>
            </a:r>
            <a:r>
              <a:rPr lang="en" dirty="0" err="1">
                <a:solidFill>
                  <a:srgbClr val="FFFFFF"/>
                </a:solidFill>
                <a:latin typeface="Source Code Pro"/>
                <a:ea typeface="Source Code Pro"/>
                <a:cs typeface="Source Code Pro"/>
                <a:sym typeface="Source Code Pro"/>
              </a:rPr>
              <a:t>output.innerHTML</a:t>
            </a:r>
            <a:r>
              <a:rPr lang="en" dirty="0">
                <a:solidFill>
                  <a:srgbClr val="FFFFFF"/>
                </a:solidFill>
                <a:latin typeface="Source Code Pro"/>
                <a:ea typeface="Source Code Pro"/>
                <a:cs typeface="Source Code Pro"/>
                <a:sym typeface="Source Code Pro"/>
              </a:rPr>
              <a:t> + string;</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&lt;/script&gt;</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&lt;html&gt;</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	&lt;body&gt;</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		&lt;form&gt;</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			&lt;input type=”text” id=”input” value=””&gt;</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			&lt;button type=”submit” onclick=”append()”&gt;Submit&lt;/button&gt;</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		&lt;/form&gt;</a:t>
            </a:r>
            <a:endParaRPr dirty="0">
              <a:solidFill>
                <a:srgbClr val="FFFFFF"/>
              </a:solidFill>
              <a:latin typeface="Source Code Pro"/>
              <a:ea typeface="Source Code Pro"/>
              <a:cs typeface="Source Code Pro"/>
              <a:sym typeface="Source Code Pro"/>
            </a:endParaRPr>
          </a:p>
          <a:p>
            <a:pPr marL="0" lvl="0" indent="457200" algn="l" rtl="0">
              <a:spcBef>
                <a:spcPts val="0"/>
              </a:spcBef>
              <a:spcAft>
                <a:spcPts val="0"/>
              </a:spcAft>
              <a:buNone/>
            </a:pPr>
            <a:r>
              <a:rPr lang="en" dirty="0">
                <a:solidFill>
                  <a:srgbClr val="FFFFFF"/>
                </a:solidFill>
                <a:latin typeface="Source Code Pro"/>
                <a:ea typeface="Source Code Pro"/>
                <a:cs typeface="Source Code Pro"/>
                <a:sym typeface="Source Code Pro"/>
              </a:rPr>
              <a:t>&lt;/body&gt;</a:t>
            </a:r>
            <a:endParaRPr dirty="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dirty="0">
                <a:solidFill>
                  <a:srgbClr val="FFFFFF"/>
                </a:solidFill>
                <a:latin typeface="Source Code Pro"/>
                <a:ea typeface="Source Code Pro"/>
                <a:cs typeface="Source Code Pro"/>
                <a:sym typeface="Source Code Pro"/>
              </a:rPr>
              <a:t>&lt;/html&gt;</a:t>
            </a:r>
            <a:endParaRPr dirty="0">
              <a:solidFill>
                <a:srgbClr val="FFFFFF"/>
              </a:solidFill>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Client-Side Injection Example: CSS</a:t>
            </a:r>
            <a:endParaRPr sz="2800"/>
          </a:p>
        </p:txBody>
      </p:sp>
      <p:sp>
        <p:nvSpPr>
          <p:cNvPr id="1021" name="Google Shape;1021;p151"/>
          <p:cNvSpPr txBox="1"/>
          <p:nvPr/>
        </p:nvSpPr>
        <p:spPr>
          <a:xfrm>
            <a:off x="810750" y="1048400"/>
            <a:ext cx="8203500" cy="16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&lt;a id="input"&gt;Click me&lt;/a&gt;</a:t>
            </a:r>
            <a:endParaRPr sz="1200">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&lt;script&gt;</a:t>
            </a:r>
            <a:endParaRPr sz="1200">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if (location.hash.slice(1)) {</a:t>
            </a:r>
            <a:endParaRPr sz="1200">
              <a:solidFill>
                <a:srgbClr val="FFFFFF"/>
              </a:solidFill>
              <a:latin typeface="Source Code Pro"/>
              <a:ea typeface="Source Code Pro"/>
              <a:cs typeface="Source Code Pro"/>
              <a:sym typeface="Source Code Pro"/>
            </a:endParaRPr>
          </a:p>
          <a:p>
            <a:pPr marL="0" lvl="0" indent="457200" algn="l" rtl="0">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document.getElementById("input").style.cssText = "color: " +</a:t>
            </a:r>
            <a:endParaRPr sz="1200">
              <a:solidFill>
                <a:srgbClr val="FFFFFF"/>
              </a:solidFill>
              <a:latin typeface="Source Code Pro"/>
              <a:ea typeface="Source Code Pro"/>
              <a:cs typeface="Source Code Pro"/>
              <a:sym typeface="Source Code Pro"/>
            </a:endParaRPr>
          </a:p>
          <a:p>
            <a:pPr marL="0" lvl="0" indent="457200" algn="l" rtl="0">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location.hash.slice(1);</a:t>
            </a:r>
            <a:endParaRPr sz="1200">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a:t>
            </a:r>
            <a:endParaRPr sz="12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sz="1200">
                <a:solidFill>
                  <a:srgbClr val="FFFFFF"/>
                </a:solidFill>
                <a:latin typeface="Source Code Pro"/>
                <a:ea typeface="Source Code Pro"/>
                <a:cs typeface="Source Code Pro"/>
                <a:sym typeface="Source Code Pro"/>
              </a:rPr>
              <a:t>&lt;/script&gt; </a:t>
            </a:r>
            <a:endParaRPr sz="1200">
              <a:solidFill>
                <a:srgbClr val="FFFFFF"/>
              </a:solidFill>
              <a:latin typeface="Source Code Pro"/>
              <a:ea typeface="Source Code Pro"/>
              <a:cs typeface="Source Code Pro"/>
              <a:sym typeface="Source Code Pro"/>
            </a:endParaRPr>
          </a:p>
        </p:txBody>
      </p:sp>
      <p:sp>
        <p:nvSpPr>
          <p:cNvPr id="1022" name="Google Shape;1022;p151"/>
          <p:cNvSpPr txBox="1"/>
          <p:nvPr/>
        </p:nvSpPr>
        <p:spPr>
          <a:xfrm>
            <a:off x="849850" y="2728700"/>
            <a:ext cx="5021400" cy="13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&lt;style&gt;</a:t>
            </a:r>
            <a:endParaRPr sz="1200">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 #input{</a:t>
            </a:r>
            <a:endParaRPr sz="1200">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 color: </a:t>
            </a:r>
            <a:r>
              <a:rPr lang="en" sz="1200" b="1">
                <a:solidFill>
                  <a:srgbClr val="E06666"/>
                </a:solidFill>
                <a:latin typeface="Source Code Pro"/>
                <a:ea typeface="Source Code Pro"/>
                <a:cs typeface="Source Code Pro"/>
                <a:sym typeface="Source Code Pro"/>
              </a:rPr>
              <a:t>red</a:t>
            </a:r>
            <a:r>
              <a:rPr lang="en" sz="1200">
                <a:solidFill>
                  <a:srgbClr val="FFFFFF"/>
                </a:solidFill>
                <a:latin typeface="Source Code Pro"/>
                <a:ea typeface="Source Code Pro"/>
                <a:cs typeface="Source Code Pro"/>
                <a:sym typeface="Source Code Pro"/>
              </a:rPr>
              <a:t>;</a:t>
            </a:r>
            <a:endParaRPr sz="1200">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 }</a:t>
            </a:r>
            <a:endParaRPr sz="1200">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&lt;/style&gt;</a:t>
            </a:r>
            <a:endParaRPr sz="1200">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endParaRPr sz="12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endParaRPr sz="1200">
              <a:solidFill>
                <a:srgbClr val="FFFFFF"/>
              </a:solidFill>
            </a:endParaRPr>
          </a:p>
        </p:txBody>
      </p:sp>
      <p:sp>
        <p:nvSpPr>
          <p:cNvPr id="1023" name="Google Shape;1023;p151"/>
          <p:cNvSpPr txBox="1"/>
          <p:nvPr/>
        </p:nvSpPr>
        <p:spPr>
          <a:xfrm>
            <a:off x="849850" y="2452000"/>
            <a:ext cx="50214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For http://mysite.com/#red:</a:t>
            </a:r>
            <a:endParaRPr b="1">
              <a:solidFill>
                <a:srgbClr val="FFFFFF"/>
              </a:solidFill>
            </a:endParaRPr>
          </a:p>
        </p:txBody>
      </p:sp>
      <p:sp>
        <p:nvSpPr>
          <p:cNvPr id="1024" name="Google Shape;1024;p151"/>
          <p:cNvSpPr txBox="1"/>
          <p:nvPr/>
        </p:nvSpPr>
        <p:spPr>
          <a:xfrm>
            <a:off x="1081050" y="4001450"/>
            <a:ext cx="76629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https://www.url/#red; @import "https://externalsource/navigation.css”</a:t>
            </a:r>
            <a:endParaRPr>
              <a:solidFill>
                <a:srgbClr val="FFFFFF"/>
              </a:solidFill>
              <a:latin typeface="Source Code Pro"/>
              <a:ea typeface="Source Code Pro"/>
              <a:cs typeface="Source Code Pro"/>
              <a:sym typeface="Source Code Pro"/>
            </a:endParaRPr>
          </a:p>
        </p:txBody>
      </p:sp>
      <p:cxnSp>
        <p:nvCxnSpPr>
          <p:cNvPr id="1025" name="Google Shape;1025;p151"/>
          <p:cNvCxnSpPr/>
          <p:nvPr/>
        </p:nvCxnSpPr>
        <p:spPr>
          <a:xfrm>
            <a:off x="794125" y="3933025"/>
            <a:ext cx="79284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Client-Side Injection Example: Redirect</a:t>
            </a:r>
            <a:endParaRPr sz="2800"/>
          </a:p>
        </p:txBody>
      </p:sp>
      <p:sp>
        <p:nvSpPr>
          <p:cNvPr id="1031" name="Google Shape;1031;p152"/>
          <p:cNvSpPr txBox="1"/>
          <p:nvPr/>
        </p:nvSpPr>
        <p:spPr>
          <a:xfrm>
            <a:off x="810750" y="1505600"/>
            <a:ext cx="8203500" cy="16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&lt;script&gt;</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var redir = location.hash.substring(1);</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if (redir)</a:t>
            </a:r>
            <a:endParaRPr>
              <a:solidFill>
                <a:srgbClr val="FFFFFF"/>
              </a:solidFill>
              <a:latin typeface="Source Code Pro"/>
              <a:ea typeface="Source Code Pro"/>
              <a:cs typeface="Source Code Pro"/>
              <a:sym typeface="Source Code Pro"/>
            </a:endParaRPr>
          </a:p>
          <a:p>
            <a:pPr marL="0" lvl="0" indent="457200" algn="l" rtl="0">
              <a:spcBef>
                <a:spcPts val="0"/>
              </a:spcBef>
              <a:spcAft>
                <a:spcPts val="0"/>
              </a:spcAft>
              <a:buNone/>
            </a:pPr>
            <a:r>
              <a:rPr lang="en">
                <a:solidFill>
                  <a:srgbClr val="FFFFFF"/>
                </a:solidFill>
                <a:latin typeface="Source Code Pro"/>
                <a:ea typeface="Source Code Pro"/>
                <a:cs typeface="Source Code Pro"/>
                <a:sym typeface="Source Code Pro"/>
              </a:rPr>
              <a:t>window.location='http://'+decodeURIComponent(redir);</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&lt;/script&gt;</a:t>
            </a:r>
            <a:endParaRPr>
              <a:solidFill>
                <a:srgbClr val="FFFFFF"/>
              </a:solidFill>
              <a:latin typeface="Source Code Pro"/>
              <a:ea typeface="Source Code Pro"/>
              <a:cs typeface="Source Code Pro"/>
              <a:sym typeface="Source Code Pro"/>
            </a:endParaRPr>
          </a:p>
        </p:txBody>
      </p:sp>
      <p:sp>
        <p:nvSpPr>
          <p:cNvPr id="1032" name="Google Shape;1032;p152"/>
          <p:cNvSpPr txBox="1"/>
          <p:nvPr/>
        </p:nvSpPr>
        <p:spPr>
          <a:xfrm>
            <a:off x="849850" y="2985400"/>
            <a:ext cx="6028500" cy="956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solidFill>
                  <a:srgbClr val="FFFFFF"/>
                </a:solidFill>
              </a:rPr>
              <a:t>Valid:         </a:t>
            </a:r>
            <a:r>
              <a:rPr lang="en" sz="1800" b="1" u="sng">
                <a:solidFill>
                  <a:srgbClr val="6BBF4E"/>
                </a:solidFill>
                <a:hlinkClick r:id="rId3"/>
              </a:rPr>
              <a:t>http://url/?#www.url/login</a:t>
            </a:r>
            <a:endParaRPr sz="1800" b="1">
              <a:solidFill>
                <a:srgbClr val="6BBF4E"/>
              </a:solidFill>
            </a:endParaRPr>
          </a:p>
          <a:p>
            <a:pPr marL="0" lvl="0" indent="0" algn="l" rtl="0">
              <a:lnSpc>
                <a:spcPct val="150000"/>
              </a:lnSpc>
              <a:spcBef>
                <a:spcPts val="0"/>
              </a:spcBef>
              <a:spcAft>
                <a:spcPts val="0"/>
              </a:spcAft>
              <a:buNone/>
            </a:pPr>
            <a:r>
              <a:rPr lang="en" sz="1800" b="1">
                <a:solidFill>
                  <a:srgbClr val="FFFFFF"/>
                </a:solidFill>
              </a:rPr>
              <a:t>Malicious: </a:t>
            </a:r>
            <a:r>
              <a:rPr lang="en" sz="1800" b="1" u="sng">
                <a:solidFill>
                  <a:srgbClr val="E06666"/>
                </a:solidFill>
                <a:hlinkClick r:id="rId4"/>
              </a:rPr>
              <a:t>http://url/?#www.attackerurl/phishing-page</a:t>
            </a:r>
            <a:endParaRPr sz="1800" b="1">
              <a:solidFill>
                <a:srgbClr val="E0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Client-Side Injection Example: Cookies</a:t>
            </a:r>
            <a:endParaRPr/>
          </a:p>
        </p:txBody>
      </p:sp>
      <p:sp>
        <p:nvSpPr>
          <p:cNvPr id="1038" name="Google Shape;1038;p153"/>
          <p:cNvSpPr txBox="1"/>
          <p:nvPr/>
        </p:nvSpPr>
        <p:spPr>
          <a:xfrm>
            <a:off x="470250" y="1514750"/>
            <a:ext cx="8203500" cy="17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Set-Cookie: sessionid=38afes7a8; HttpOnly; Path=/</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Set-Cookie: id=a3fWa; Expires=Wed, 21 Oct 2015 07:28:00 GMT; Secure; HttpOnly</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Set-Cookie: qwerty=219ffwef9w0f; Domain=somecompany.co.uk; Path=/; Expires=Wed, 30 Aug 2019 00:00:00 GMT</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endParaRPr>
              <a:solidFill>
                <a:srgbClr val="FFFFFF"/>
              </a:solidFill>
              <a:latin typeface="Source Code Pro"/>
              <a:ea typeface="Source Code Pro"/>
              <a:cs typeface="Source Code Pro"/>
              <a:sym typeface="Source Code Pro"/>
            </a:endParaRPr>
          </a:p>
        </p:txBody>
      </p:sp>
      <p:sp>
        <p:nvSpPr>
          <p:cNvPr id="1039" name="Google Shape;1039;p153"/>
          <p:cNvSpPr txBox="1"/>
          <p:nvPr/>
        </p:nvSpPr>
        <p:spPr>
          <a:xfrm>
            <a:off x="470250" y="3596775"/>
            <a:ext cx="4795800" cy="6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6BBF4E"/>
                </a:solidFill>
                <a:latin typeface="Helvetica Neue"/>
                <a:ea typeface="Helvetica Neue"/>
                <a:cs typeface="Helvetica Neue"/>
                <a:sym typeface="Helvetica Neue"/>
              </a:rPr>
              <a:t>Cookies are completely user controlled!</a:t>
            </a:r>
            <a:endParaRPr sz="1800" b="1">
              <a:solidFill>
                <a:srgbClr val="6BBF4E"/>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sp>
        <p:nvSpPr>
          <p:cNvPr id="1045" name="Google Shape;1045;p154"/>
          <p:cNvSpPr txBox="1">
            <a:spLocks noGrp="1"/>
          </p:cNvSpPr>
          <p:nvPr>
            <p:ph type="body" idx="1"/>
          </p:nvPr>
        </p:nvSpPr>
        <p:spPr>
          <a:xfrm>
            <a:off x="404800" y="1152475"/>
            <a:ext cx="65139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Use well-vetted templating libraries, don’t roll your own</a:t>
            </a:r>
            <a:endParaRPr/>
          </a:p>
          <a:p>
            <a:pPr marL="457200" lvl="0" indent="-304800" algn="l" rtl="0">
              <a:lnSpc>
                <a:spcPct val="100000"/>
              </a:lnSpc>
              <a:spcBef>
                <a:spcPts val="1000"/>
              </a:spcBef>
              <a:spcAft>
                <a:spcPts val="0"/>
              </a:spcAft>
              <a:buSzPts val="1200"/>
              <a:buChar char="●"/>
            </a:pPr>
            <a:r>
              <a:rPr lang="en"/>
              <a:t>Avoid the use of “workarounds” in templating </a:t>
            </a:r>
            <a:br>
              <a:rPr lang="en"/>
            </a:br>
            <a:r>
              <a:rPr lang="en"/>
              <a:t>(ex: outputting raw data)</a:t>
            </a:r>
            <a:endParaRPr/>
          </a:p>
          <a:p>
            <a:pPr marL="457200" lvl="0" indent="-304800" algn="l" rtl="0">
              <a:lnSpc>
                <a:spcPct val="100000"/>
              </a:lnSpc>
              <a:spcBef>
                <a:spcPts val="1000"/>
              </a:spcBef>
              <a:spcAft>
                <a:spcPts val="0"/>
              </a:spcAft>
              <a:buSzPts val="1200"/>
              <a:buChar char="●"/>
            </a:pPr>
            <a:r>
              <a:rPr lang="en"/>
              <a:t>Avoid the direct use of user controllable input </a:t>
            </a:r>
            <a:br>
              <a:rPr lang="en"/>
            </a:br>
            <a:r>
              <a:rPr lang="en"/>
              <a:t>in client-side resources</a:t>
            </a:r>
            <a:r>
              <a:rPr lang="en" sz="800"/>
              <a:t> </a:t>
            </a:r>
            <a:endParaRPr sz="800"/>
          </a:p>
          <a:p>
            <a:pPr marL="457200" lvl="0" indent="-304800" algn="l" rtl="0">
              <a:lnSpc>
                <a:spcPct val="100000"/>
              </a:lnSpc>
              <a:spcBef>
                <a:spcPts val="1000"/>
              </a:spcBef>
              <a:spcAft>
                <a:spcPts val="1000"/>
              </a:spcAft>
              <a:buSzPts val="1200"/>
              <a:buChar char="●"/>
            </a:pPr>
            <a:r>
              <a:rPr lang="en"/>
              <a:t>When querying local databases, ensure the use of prepared statements/parameterized queries</a:t>
            </a:r>
            <a:endParaRPr/>
          </a:p>
        </p:txBody>
      </p:sp>
      <p:pic>
        <p:nvPicPr>
          <p:cNvPr id="1046" name="Google Shape;1046;p154"/>
          <p:cNvPicPr preferRelativeResize="0"/>
          <p:nvPr/>
        </p:nvPicPr>
        <p:blipFill>
          <a:blip r:embed="rId3">
            <a:alphaModFix/>
          </a:blip>
          <a:stretch>
            <a:fillRect/>
          </a:stretch>
        </p:blipFill>
        <p:spPr>
          <a:xfrm>
            <a:off x="7044100" y="1098999"/>
            <a:ext cx="2413625" cy="2416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55"/>
          <p:cNvSpPr txBox="1">
            <a:spLocks noGrp="1"/>
          </p:cNvSpPr>
          <p:nvPr>
            <p:ph type="title"/>
          </p:nvPr>
        </p:nvSpPr>
        <p:spPr>
          <a:xfrm>
            <a:off x="242450" y="1350725"/>
            <a:ext cx="6745800" cy="270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Broken Authentication</a:t>
            </a:r>
            <a:endParaRPr/>
          </a:p>
          <a:p>
            <a:pPr marL="0" lvl="0" indent="0" algn="l" rtl="0">
              <a:spcBef>
                <a:spcPts val="0"/>
              </a:spcBef>
              <a:spcAft>
                <a:spcPts val="0"/>
              </a:spcAft>
              <a:buNone/>
            </a:pPr>
            <a:r>
              <a:rPr lang="en"/>
              <a:t>Controls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56"/>
          <p:cNvPicPr preferRelativeResize="0"/>
          <p:nvPr/>
        </p:nvPicPr>
        <p:blipFill rotWithShape="1">
          <a:blip r:embed="rId3">
            <a:alphaModFix/>
          </a:blip>
          <a:srcRect t="39" b="49"/>
          <a:stretch/>
        </p:blipFill>
        <p:spPr>
          <a:xfrm>
            <a:off x="0" y="0"/>
            <a:ext cx="9144000" cy="51389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57"/>
          <p:cNvSpPr txBox="1">
            <a:spLocks noGrp="1"/>
          </p:cNvSpPr>
          <p:nvPr>
            <p:ph type="title"/>
          </p:nvPr>
        </p:nvSpPr>
        <p:spPr>
          <a:xfrm>
            <a:off x="311700" y="1379300"/>
            <a:ext cx="4044900" cy="208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What are authentication controls?</a:t>
            </a:r>
            <a:endParaRPr sz="3600"/>
          </a:p>
        </p:txBody>
      </p:sp>
      <p:sp>
        <p:nvSpPr>
          <p:cNvPr id="1062" name="Google Shape;1062;p157"/>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p>
            <a:pPr marL="457200" lvl="0" indent="-304800" algn="l" rtl="0">
              <a:lnSpc>
                <a:spcPct val="150000"/>
              </a:lnSpc>
              <a:spcBef>
                <a:spcPts val="0"/>
              </a:spcBef>
              <a:spcAft>
                <a:spcPts val="0"/>
              </a:spcAft>
              <a:buSzPts val="1200"/>
              <a:buChar char="●"/>
            </a:pPr>
            <a:r>
              <a:rPr lang="en"/>
              <a:t>Control types</a:t>
            </a:r>
            <a:endParaRPr/>
          </a:p>
          <a:p>
            <a:pPr marL="914400" lvl="1" indent="-304800" algn="l" rtl="0">
              <a:lnSpc>
                <a:spcPct val="150000"/>
              </a:lnSpc>
              <a:spcBef>
                <a:spcPts val="0"/>
              </a:spcBef>
              <a:spcAft>
                <a:spcPts val="0"/>
              </a:spcAft>
              <a:buSzPts val="1200"/>
              <a:buChar char="○"/>
            </a:pPr>
            <a:r>
              <a:rPr lang="en"/>
              <a:t>Single-factor</a:t>
            </a:r>
            <a:endParaRPr/>
          </a:p>
          <a:p>
            <a:pPr marL="914400" lvl="1" indent="-304800" algn="l" rtl="0">
              <a:lnSpc>
                <a:spcPct val="150000"/>
              </a:lnSpc>
              <a:spcBef>
                <a:spcPts val="0"/>
              </a:spcBef>
              <a:spcAft>
                <a:spcPts val="0"/>
              </a:spcAft>
              <a:buSzPts val="1200"/>
              <a:buChar char="○"/>
            </a:pPr>
            <a:r>
              <a:rPr lang="en"/>
              <a:t>Multi-factor</a:t>
            </a:r>
            <a:endParaRPr/>
          </a:p>
          <a:p>
            <a:pPr marL="914400" lvl="1" indent="-304800" algn="l" rtl="0">
              <a:lnSpc>
                <a:spcPct val="150000"/>
              </a:lnSpc>
              <a:spcBef>
                <a:spcPts val="0"/>
              </a:spcBef>
              <a:spcAft>
                <a:spcPts val="0"/>
              </a:spcAft>
              <a:buSzPts val="1200"/>
              <a:buChar char="○"/>
            </a:pPr>
            <a:r>
              <a:rPr lang="en"/>
              <a:t>Continuous</a:t>
            </a:r>
            <a:endParaRPr/>
          </a:p>
          <a:p>
            <a:pPr marL="457200" lvl="0" indent="-304800" algn="l" rtl="0">
              <a:lnSpc>
                <a:spcPct val="150000"/>
              </a:lnSpc>
              <a:spcBef>
                <a:spcPts val="0"/>
              </a:spcBef>
              <a:spcAft>
                <a:spcPts val="0"/>
              </a:spcAft>
              <a:buSzPts val="1200"/>
              <a:buChar char="●"/>
            </a:pPr>
            <a:r>
              <a:rPr lang="en"/>
              <a:t>Common authentication controls</a:t>
            </a:r>
            <a:endParaRPr/>
          </a:p>
          <a:p>
            <a:pPr marL="914400" lvl="1" indent="-304800" algn="l" rtl="0">
              <a:lnSpc>
                <a:spcPct val="150000"/>
              </a:lnSpc>
              <a:spcBef>
                <a:spcPts val="0"/>
              </a:spcBef>
              <a:spcAft>
                <a:spcPts val="0"/>
              </a:spcAft>
              <a:buSzPts val="1200"/>
              <a:buChar char="○"/>
            </a:pPr>
            <a:r>
              <a:rPr lang="en"/>
              <a:t>Credential-based (identifier)</a:t>
            </a:r>
            <a:endParaRPr/>
          </a:p>
          <a:p>
            <a:pPr marL="914400" lvl="1" indent="-304800" algn="l" rtl="0">
              <a:lnSpc>
                <a:spcPct val="150000"/>
              </a:lnSpc>
              <a:spcBef>
                <a:spcPts val="0"/>
              </a:spcBef>
              <a:spcAft>
                <a:spcPts val="0"/>
              </a:spcAft>
              <a:buSzPts val="1200"/>
              <a:buChar char="○"/>
            </a:pPr>
            <a:r>
              <a:rPr lang="en"/>
              <a:t>Token based (JSON tokens)</a:t>
            </a:r>
            <a:endParaRPr/>
          </a:p>
          <a:p>
            <a:pPr marL="914400" lvl="1" indent="-304800" algn="l" rtl="0">
              <a:lnSpc>
                <a:spcPct val="150000"/>
              </a:lnSpc>
              <a:spcBef>
                <a:spcPts val="0"/>
              </a:spcBef>
              <a:spcAft>
                <a:spcPts val="0"/>
              </a:spcAft>
              <a:buSzPts val="1200"/>
              <a:buChar char="○"/>
            </a:pPr>
            <a:r>
              <a:rPr lang="en"/>
              <a:t>Out-of-band methods</a:t>
            </a:r>
            <a:endParaRPr/>
          </a:p>
          <a:p>
            <a:pPr marL="914400" lvl="1" indent="-304800" algn="l" rtl="0">
              <a:lnSpc>
                <a:spcPct val="150000"/>
              </a:lnSpc>
              <a:spcBef>
                <a:spcPts val="0"/>
              </a:spcBef>
              <a:spcAft>
                <a:spcPts val="0"/>
              </a:spcAft>
              <a:buSzPts val="1200"/>
              <a:buChar char="○"/>
            </a:pPr>
            <a:r>
              <a:rPr lang="en"/>
              <a:t>Third-party services</a:t>
            </a:r>
            <a:endParaRPr/>
          </a:p>
          <a:p>
            <a:pPr marL="914400" lvl="1" indent="-304800" algn="l" rtl="0">
              <a:lnSpc>
                <a:spcPct val="150000"/>
              </a:lnSpc>
              <a:spcBef>
                <a:spcPts val="0"/>
              </a:spcBef>
              <a:spcAft>
                <a:spcPts val="0"/>
              </a:spcAft>
              <a:buSzPts val="1200"/>
              <a:buChar char="○"/>
            </a:pPr>
            <a:r>
              <a:rPr lang="en"/>
              <a:t>Origin of request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58"/>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Planning</a:t>
            </a:r>
            <a:endParaRPr/>
          </a:p>
        </p:txBody>
      </p:sp>
      <p:sp>
        <p:nvSpPr>
          <p:cNvPr id="1068" name="Google Shape;1068;p158"/>
          <p:cNvSpPr txBox="1">
            <a:spLocks noGrp="1"/>
          </p:cNvSpPr>
          <p:nvPr>
            <p:ph type="subTitle" idx="1"/>
          </p:nvPr>
        </p:nvSpPr>
        <p:spPr>
          <a:xfrm>
            <a:off x="429300" y="1058650"/>
            <a:ext cx="8285400" cy="37095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rgbClr val="6BBF4E"/>
              </a:buClr>
              <a:buSzPts val="1200"/>
              <a:buChar char="●"/>
            </a:pPr>
            <a:r>
              <a:rPr lang="en" dirty="0"/>
              <a:t>Base authentication controls around risk</a:t>
            </a:r>
            <a:endParaRPr dirty="0"/>
          </a:p>
          <a:p>
            <a:pPr marL="914400" marR="0" lvl="1" indent="-304800" algn="l" rtl="0">
              <a:lnSpc>
                <a:spcPct val="100000"/>
              </a:lnSpc>
              <a:spcBef>
                <a:spcPts val="0"/>
              </a:spcBef>
              <a:spcAft>
                <a:spcPts val="0"/>
              </a:spcAft>
              <a:buSzPts val="1200"/>
              <a:buChar char="○"/>
            </a:pPr>
            <a:r>
              <a:rPr lang="en" dirty="0"/>
              <a:t>Risks involved with information disclosure</a:t>
            </a:r>
            <a:endParaRPr dirty="0"/>
          </a:p>
          <a:p>
            <a:pPr marL="914400" marR="0" lvl="1" indent="-304800" algn="l" rtl="0">
              <a:lnSpc>
                <a:spcPct val="100000"/>
              </a:lnSpc>
              <a:spcBef>
                <a:spcPts val="0"/>
              </a:spcBef>
              <a:spcAft>
                <a:spcPts val="0"/>
              </a:spcAft>
              <a:buSzPts val="1200"/>
              <a:buChar char="○"/>
            </a:pPr>
            <a:r>
              <a:rPr lang="en" dirty="0"/>
              <a:t>Risks of data tampering or loss of integrity</a:t>
            </a:r>
            <a:endParaRPr dirty="0"/>
          </a:p>
          <a:p>
            <a:pPr marL="457200" marR="0" lvl="0" indent="-304800" algn="l" rtl="0">
              <a:lnSpc>
                <a:spcPct val="100000"/>
              </a:lnSpc>
              <a:spcBef>
                <a:spcPts val="1000"/>
              </a:spcBef>
              <a:spcAft>
                <a:spcPts val="0"/>
              </a:spcAft>
              <a:buClr>
                <a:srgbClr val="6BBF4E"/>
              </a:buClr>
              <a:buSzPts val="1200"/>
              <a:buChar char="●"/>
            </a:pPr>
            <a:r>
              <a:rPr lang="en" dirty="0"/>
              <a:t>Design and document based on risk assessment</a:t>
            </a:r>
            <a:endParaRPr dirty="0"/>
          </a:p>
          <a:p>
            <a:pPr marL="914400" marR="0" lvl="1" indent="-304800" algn="l" rtl="0">
              <a:lnSpc>
                <a:spcPct val="100000"/>
              </a:lnSpc>
              <a:spcBef>
                <a:spcPts val="0"/>
              </a:spcBef>
              <a:spcAft>
                <a:spcPts val="0"/>
              </a:spcAft>
              <a:buClr>
                <a:srgbClr val="6BBF4E"/>
              </a:buClr>
              <a:buSzPts val="1200"/>
              <a:buChar char="○"/>
            </a:pPr>
            <a:r>
              <a:rPr lang="en" dirty="0"/>
              <a:t>Provides a unified perspective on what’s covered and where</a:t>
            </a:r>
            <a:endParaRPr dirty="0"/>
          </a:p>
          <a:p>
            <a:pPr marL="914400" marR="0" lvl="1" indent="-304800" algn="l" rtl="0">
              <a:lnSpc>
                <a:spcPct val="100000"/>
              </a:lnSpc>
              <a:spcBef>
                <a:spcPts val="0"/>
              </a:spcBef>
              <a:spcAft>
                <a:spcPts val="0"/>
              </a:spcAft>
              <a:buClr>
                <a:srgbClr val="6BBF4E"/>
              </a:buClr>
              <a:buSzPts val="1200"/>
              <a:buChar char="○"/>
            </a:pPr>
            <a:r>
              <a:rPr lang="en" dirty="0"/>
              <a:t>Threat modeling</a:t>
            </a:r>
            <a:endParaRPr dirty="0"/>
          </a:p>
          <a:p>
            <a:pPr marL="457200" marR="0" lvl="0" indent="-304800" algn="l" rtl="0">
              <a:lnSpc>
                <a:spcPct val="100000"/>
              </a:lnSpc>
              <a:spcBef>
                <a:spcPts val="1000"/>
              </a:spcBef>
              <a:spcAft>
                <a:spcPts val="0"/>
              </a:spcAft>
              <a:buSzPts val="1200"/>
              <a:buChar char="●"/>
            </a:pPr>
            <a:r>
              <a:rPr lang="en" dirty="0"/>
              <a:t>Completely implement and update control</a:t>
            </a:r>
            <a:endParaRPr dirty="0"/>
          </a:p>
          <a:p>
            <a:pPr marL="914400" marR="0" lvl="1" indent="-304800" algn="l" rtl="0">
              <a:lnSpc>
                <a:spcPct val="100000"/>
              </a:lnSpc>
              <a:spcBef>
                <a:spcPts val="0"/>
              </a:spcBef>
              <a:spcAft>
                <a:spcPts val="0"/>
              </a:spcAft>
              <a:buSzPts val="1200"/>
              <a:buChar char="○"/>
            </a:pPr>
            <a:r>
              <a:rPr lang="en" dirty="0"/>
              <a:t>Improper control usage</a:t>
            </a:r>
            <a:endParaRPr dirty="0"/>
          </a:p>
          <a:p>
            <a:pPr marL="914400" marR="0" lvl="1" indent="-304800" algn="l" rtl="0">
              <a:lnSpc>
                <a:spcPct val="100000"/>
              </a:lnSpc>
              <a:spcBef>
                <a:spcPts val="0"/>
              </a:spcBef>
              <a:spcAft>
                <a:spcPts val="0"/>
              </a:spcAft>
              <a:buSzPts val="1200"/>
              <a:buChar char="○"/>
            </a:pPr>
            <a:r>
              <a:rPr lang="en" dirty="0"/>
              <a:t>Failure to update all locations when making changes could result in logic differences</a:t>
            </a:r>
            <a:endParaRPr dirty="0"/>
          </a:p>
          <a:p>
            <a:pPr marL="457200" marR="0" lvl="0" indent="-304800" algn="l" rtl="0">
              <a:lnSpc>
                <a:spcPct val="100000"/>
              </a:lnSpc>
              <a:spcBef>
                <a:spcPts val="1000"/>
              </a:spcBef>
              <a:spcAft>
                <a:spcPts val="0"/>
              </a:spcAft>
              <a:buSzPts val="1200"/>
              <a:buChar char="●"/>
            </a:pPr>
            <a:r>
              <a:rPr lang="en" dirty="0"/>
              <a:t>Enforce strong standards for credential/identifier storage</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Flaws: Technology</a:t>
            </a:r>
            <a:endParaRPr/>
          </a:p>
        </p:txBody>
      </p:sp>
      <p:sp>
        <p:nvSpPr>
          <p:cNvPr id="1074" name="Google Shape;1074;p159"/>
          <p:cNvSpPr txBox="1">
            <a:spLocks noGrp="1"/>
          </p:cNvSpPr>
          <p:nvPr>
            <p:ph type="title" idx="2"/>
          </p:nvPr>
        </p:nvSpPr>
        <p:spPr>
          <a:xfrm>
            <a:off x="722075" y="1457575"/>
            <a:ext cx="2441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Poor login protection</a:t>
            </a:r>
            <a:endParaRPr b="1"/>
          </a:p>
          <a:p>
            <a:pPr marL="457200" lvl="0" indent="-304800" algn="l" rtl="0">
              <a:spcBef>
                <a:spcPts val="1600"/>
              </a:spcBef>
              <a:spcAft>
                <a:spcPts val="0"/>
              </a:spcAft>
              <a:buSzPts val="1200"/>
              <a:buChar char="●"/>
            </a:pPr>
            <a:r>
              <a:rPr lang="en" sz="1400">
                <a:latin typeface="Helvetica Neue"/>
                <a:ea typeface="Helvetica Neue"/>
                <a:cs typeface="Helvetica Neue"/>
                <a:sym typeface="Helvetica Neue"/>
              </a:rPr>
              <a:t>No rate limiting</a:t>
            </a:r>
            <a:endParaRPr sz="1400">
              <a:latin typeface="Helvetica Neue"/>
              <a:ea typeface="Helvetica Neue"/>
              <a:cs typeface="Helvetica Neue"/>
              <a:sym typeface="Helvetica Neue"/>
            </a:endParaRPr>
          </a:p>
          <a:p>
            <a:pPr marL="457200" lvl="0" indent="-304800" algn="l" rtl="0">
              <a:spcBef>
                <a:spcPts val="0"/>
              </a:spcBef>
              <a:spcAft>
                <a:spcPts val="0"/>
              </a:spcAft>
              <a:buSzPts val="1200"/>
              <a:buChar char="●"/>
            </a:pPr>
            <a:r>
              <a:rPr lang="en" sz="1400">
                <a:latin typeface="Helvetica Neue"/>
                <a:ea typeface="Helvetica Neue"/>
                <a:cs typeface="Helvetica Neue"/>
                <a:sym typeface="Helvetica Neue"/>
              </a:rPr>
              <a:t>Additional controls not implemented after </a:t>
            </a:r>
            <a:br>
              <a:rPr lang="en" sz="1400">
                <a:latin typeface="Helvetica Neue"/>
                <a:ea typeface="Helvetica Neue"/>
                <a:cs typeface="Helvetica Neue"/>
                <a:sym typeface="Helvetica Neue"/>
              </a:rPr>
            </a:br>
            <a:r>
              <a:rPr lang="en" sz="1400">
                <a:latin typeface="Helvetica Neue"/>
                <a:ea typeface="Helvetica Neue"/>
                <a:cs typeface="Helvetica Neue"/>
                <a:sym typeface="Helvetica Neue"/>
              </a:rPr>
              <a:t>X number of failures</a:t>
            </a:r>
            <a:endParaRPr sz="1400">
              <a:latin typeface="Helvetica Neue"/>
              <a:ea typeface="Helvetica Neue"/>
              <a:cs typeface="Helvetica Neue"/>
              <a:sym typeface="Helvetica Neue"/>
            </a:endParaRPr>
          </a:p>
          <a:p>
            <a:pPr marL="457200" lvl="0" indent="-304800" algn="l" rtl="0">
              <a:spcBef>
                <a:spcPts val="0"/>
              </a:spcBef>
              <a:spcAft>
                <a:spcPts val="0"/>
              </a:spcAft>
              <a:buSzPts val="1200"/>
              <a:buChar char="●"/>
            </a:pPr>
            <a:r>
              <a:rPr lang="en" sz="1400">
                <a:latin typeface="Helvetica Neue"/>
                <a:ea typeface="Helvetica Neue"/>
                <a:cs typeface="Helvetica Neue"/>
                <a:sym typeface="Helvetica Neue"/>
              </a:rPr>
              <a:t>No authentication on sensitive resources!</a:t>
            </a:r>
            <a:endParaRPr sz="1400">
              <a:latin typeface="Helvetica Neue"/>
              <a:ea typeface="Helvetica Neue"/>
              <a:cs typeface="Helvetica Neue"/>
              <a:sym typeface="Helvetica Neue"/>
            </a:endParaRPr>
          </a:p>
          <a:p>
            <a:pPr marL="0" lvl="0" indent="0" algn="l" rtl="0">
              <a:spcBef>
                <a:spcPts val="1600"/>
              </a:spcBef>
              <a:spcAft>
                <a:spcPts val="0"/>
              </a:spcAft>
              <a:buNone/>
            </a:pPr>
            <a:endParaRPr/>
          </a:p>
        </p:txBody>
      </p:sp>
      <p:sp>
        <p:nvSpPr>
          <p:cNvPr id="1075" name="Google Shape;1075;p159"/>
          <p:cNvSpPr txBox="1">
            <a:spLocks noGrp="1"/>
          </p:cNvSpPr>
          <p:nvPr>
            <p:ph type="title" idx="3"/>
          </p:nvPr>
        </p:nvSpPr>
        <p:spPr>
          <a:xfrm>
            <a:off x="3280650" y="1457575"/>
            <a:ext cx="25827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 quality enforcement</a:t>
            </a:r>
            <a:endParaRPr b="1"/>
          </a:p>
          <a:p>
            <a:pPr marL="457200" lvl="0" indent="-304800" algn="l" rtl="0">
              <a:spcBef>
                <a:spcPts val="1600"/>
              </a:spcBef>
              <a:spcAft>
                <a:spcPts val="0"/>
              </a:spcAft>
              <a:buSzPts val="1200"/>
              <a:buChar char="●"/>
            </a:pPr>
            <a:r>
              <a:rPr lang="en" sz="1400">
                <a:latin typeface="Helvetica Neue"/>
                <a:ea typeface="Helvetica Neue"/>
                <a:cs typeface="Helvetica Neue"/>
                <a:sym typeface="Helvetica Neue"/>
              </a:rPr>
              <a:t>Permission policy </a:t>
            </a:r>
            <a:br>
              <a:rPr lang="en" sz="1400">
                <a:latin typeface="Helvetica Neue"/>
                <a:ea typeface="Helvetica Neue"/>
                <a:cs typeface="Helvetica Neue"/>
                <a:sym typeface="Helvetica Neue"/>
              </a:rPr>
            </a:br>
            <a:r>
              <a:rPr lang="en" sz="1400">
                <a:latin typeface="Helvetica Neue"/>
                <a:ea typeface="Helvetica Neue"/>
                <a:cs typeface="Helvetica Neue"/>
                <a:sym typeface="Helvetica Neue"/>
              </a:rPr>
              <a:t>not in place/weak</a:t>
            </a:r>
            <a:endParaRPr sz="1400">
              <a:latin typeface="Helvetica Neue"/>
              <a:ea typeface="Helvetica Neue"/>
              <a:cs typeface="Helvetica Neue"/>
              <a:sym typeface="Helvetica Neue"/>
            </a:endParaRPr>
          </a:p>
          <a:p>
            <a:pPr marL="457200" lvl="0" indent="-304800" algn="l" rtl="0">
              <a:spcBef>
                <a:spcPts val="0"/>
              </a:spcBef>
              <a:spcAft>
                <a:spcPts val="0"/>
              </a:spcAft>
              <a:buSzPts val="1200"/>
              <a:buChar char="●"/>
            </a:pPr>
            <a:r>
              <a:rPr lang="en" sz="1400">
                <a:latin typeface="Helvetica Neue"/>
                <a:ea typeface="Helvetica Neue"/>
                <a:cs typeface="Helvetica Neue"/>
                <a:sym typeface="Helvetica Neue"/>
              </a:rPr>
              <a:t>Passwords not evaluated for reuse </a:t>
            </a:r>
            <a:br>
              <a:rPr lang="en" sz="1400">
                <a:latin typeface="Helvetica Neue"/>
                <a:ea typeface="Helvetica Neue"/>
                <a:cs typeface="Helvetica Neue"/>
                <a:sym typeface="Helvetica Neue"/>
              </a:rPr>
            </a:br>
            <a:r>
              <a:rPr lang="en" sz="1400">
                <a:latin typeface="Helvetica Neue"/>
                <a:ea typeface="Helvetica Neue"/>
                <a:cs typeface="Helvetica Neue"/>
                <a:sym typeface="Helvetica Neue"/>
              </a:rPr>
              <a:t>(i.e. haveibeenpwned)</a:t>
            </a:r>
            <a:endParaRPr sz="1400">
              <a:latin typeface="Helvetica Neue"/>
              <a:ea typeface="Helvetica Neue"/>
              <a:cs typeface="Helvetica Neue"/>
              <a:sym typeface="Helvetica Neue"/>
            </a:endParaRPr>
          </a:p>
          <a:p>
            <a:pPr marL="0" lvl="0" indent="0" algn="l" rtl="0">
              <a:spcBef>
                <a:spcPts val="1600"/>
              </a:spcBef>
              <a:spcAft>
                <a:spcPts val="0"/>
              </a:spcAft>
              <a:buNone/>
            </a:pPr>
            <a:endParaRPr/>
          </a:p>
        </p:txBody>
      </p:sp>
      <p:sp>
        <p:nvSpPr>
          <p:cNvPr id="1076" name="Google Shape;1076;p159"/>
          <p:cNvSpPr txBox="1">
            <a:spLocks noGrp="1"/>
          </p:cNvSpPr>
          <p:nvPr>
            <p:ph type="title" idx="4"/>
          </p:nvPr>
        </p:nvSpPr>
        <p:spPr>
          <a:xfrm>
            <a:off x="5922750" y="1457575"/>
            <a:ext cx="25098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Poor session </a:t>
            </a:r>
            <a:br>
              <a:rPr lang="en" b="1"/>
            </a:br>
            <a:r>
              <a:rPr lang="en" b="1"/>
              <a:t>state handling</a:t>
            </a:r>
            <a:endParaRPr b="1"/>
          </a:p>
          <a:p>
            <a:pPr marL="457200" lvl="0" indent="-304800" algn="l" rtl="0">
              <a:spcBef>
                <a:spcPts val="1600"/>
              </a:spcBef>
              <a:spcAft>
                <a:spcPts val="0"/>
              </a:spcAft>
              <a:buSzPts val="1200"/>
              <a:buChar char="●"/>
            </a:pPr>
            <a:r>
              <a:rPr lang="en" sz="1400">
                <a:latin typeface="Helvetica Neue"/>
                <a:ea typeface="Helvetica Neue"/>
                <a:cs typeface="Helvetica Neue"/>
                <a:sym typeface="Helvetica Neue"/>
              </a:rPr>
              <a:t>Session not recycled on permission change</a:t>
            </a:r>
            <a:endParaRPr sz="1400">
              <a:latin typeface="Helvetica Neue"/>
              <a:ea typeface="Helvetica Neue"/>
              <a:cs typeface="Helvetica Neue"/>
              <a:sym typeface="Helvetica Neue"/>
            </a:endParaRPr>
          </a:p>
          <a:p>
            <a:pPr marL="457200" lvl="0" indent="-304800" algn="l" rtl="0">
              <a:spcBef>
                <a:spcPts val="0"/>
              </a:spcBef>
              <a:spcAft>
                <a:spcPts val="0"/>
              </a:spcAft>
              <a:buSzPts val="1200"/>
              <a:buChar char="●"/>
            </a:pPr>
            <a:r>
              <a:rPr lang="en" sz="1400">
                <a:latin typeface="Helvetica Neue"/>
                <a:ea typeface="Helvetica Neue"/>
                <a:cs typeface="Helvetica Neue"/>
                <a:sym typeface="Helvetica Neue"/>
              </a:rPr>
              <a:t>Session IDs not validated or transmitted in an insecure way</a:t>
            </a:r>
            <a:endParaRPr sz="1400">
              <a:latin typeface="Helvetica Neue"/>
              <a:ea typeface="Helvetica Neue"/>
              <a:cs typeface="Helvetica Neue"/>
              <a:sym typeface="Helvetica Neue"/>
            </a:endParaRPr>
          </a:p>
          <a:p>
            <a:pPr marL="0" lvl="0" indent="0" algn="l" rtl="0">
              <a:spcBef>
                <a:spcPts val="1600"/>
              </a:spcBef>
              <a:spcAft>
                <a:spcPts val="0"/>
              </a:spcAft>
              <a:buNone/>
            </a:pP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Training Tips</a:t>
            </a:r>
            <a:endParaRPr/>
          </a:p>
        </p:txBody>
      </p:sp>
      <p:sp>
        <p:nvSpPr>
          <p:cNvPr id="904" name="Google Shape;904;p13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Create a feedback form that is filled out by your attendees each offering</a:t>
            </a:r>
            <a:br>
              <a:rPr lang="en" sz="2400"/>
            </a:br>
            <a:endParaRPr sz="2400"/>
          </a:p>
          <a:p>
            <a:pPr marL="457200" lvl="0" indent="-381000" algn="l" rtl="0">
              <a:spcBef>
                <a:spcPts val="0"/>
              </a:spcBef>
              <a:spcAft>
                <a:spcPts val="0"/>
              </a:spcAft>
              <a:buSzPts val="2400"/>
              <a:buChar char="●"/>
            </a:pPr>
            <a:r>
              <a:rPr lang="en" sz="2400"/>
              <a:t>Be sure to provide many breaks during the day</a:t>
            </a:r>
            <a:br>
              <a:rPr lang="en" sz="2400"/>
            </a:br>
            <a:endParaRPr sz="2400"/>
          </a:p>
          <a:p>
            <a:pPr marL="457200" lvl="0" indent="-381000" algn="l" rtl="0">
              <a:spcBef>
                <a:spcPts val="0"/>
              </a:spcBef>
              <a:spcAft>
                <a:spcPts val="0"/>
              </a:spcAft>
              <a:buSzPts val="2400"/>
              <a:buChar char="●"/>
            </a:pPr>
            <a:r>
              <a:rPr lang="en" sz="2400"/>
              <a:t>Small (~15) class sizes</a:t>
            </a:r>
            <a:endParaRPr sz="2400"/>
          </a:p>
        </p:txBody>
      </p:sp>
      <p:sp>
        <p:nvSpPr>
          <p:cNvPr id="905" name="Google Shape;905;p133"/>
          <p:cNvSpPr txBox="1">
            <a:spLocks noGrp="1"/>
          </p:cNvSpPr>
          <p:nvPr>
            <p:ph type="body" idx="2"/>
          </p:nvPr>
        </p:nvSpPr>
        <p:spPr>
          <a:xfrm>
            <a:off x="4832399" y="1152475"/>
            <a:ext cx="4059809"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Set “Ground Rules” so students are not getting distracted from the class</a:t>
            </a:r>
            <a:br>
              <a:rPr lang="en" sz="2400" dirty="0"/>
            </a:br>
            <a:endParaRPr sz="2400" dirty="0"/>
          </a:p>
          <a:p>
            <a:pPr marL="457200" lvl="0" indent="-381000" algn="l" rtl="0">
              <a:spcBef>
                <a:spcPts val="0"/>
              </a:spcBef>
              <a:spcAft>
                <a:spcPts val="0"/>
              </a:spcAft>
              <a:buSzPts val="2400"/>
              <a:buChar char="●"/>
            </a:pPr>
            <a:r>
              <a:rPr lang="en" sz="2400" dirty="0"/>
              <a:t>Handle IT setup logistics prior to the class date</a:t>
            </a:r>
            <a:br>
              <a:rPr lang="en" sz="2400" dirty="0"/>
            </a:br>
            <a:endParaRPr sz="2400" dirty="0"/>
          </a:p>
          <a:p>
            <a:pPr marL="457200" lvl="0" indent="-381000" algn="l" rtl="0">
              <a:spcBef>
                <a:spcPts val="0"/>
              </a:spcBef>
              <a:spcAft>
                <a:spcPts val="0"/>
              </a:spcAft>
              <a:buSzPts val="2400"/>
              <a:buChar char="●"/>
            </a:pPr>
            <a:r>
              <a:rPr lang="en" sz="2400" dirty="0"/>
              <a:t>Take questions regularly</a:t>
            </a:r>
            <a:endParaRP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Flaws:</a:t>
            </a:r>
            <a:r>
              <a:rPr lang="en">
                <a:solidFill>
                  <a:srgbClr val="363F44"/>
                </a:solidFill>
              </a:rPr>
              <a:t> </a:t>
            </a:r>
            <a:br>
              <a:rPr lang="en">
                <a:solidFill>
                  <a:srgbClr val="363F44"/>
                </a:solidFill>
              </a:rPr>
            </a:br>
            <a:r>
              <a:rPr lang="en">
                <a:solidFill>
                  <a:srgbClr val="363F44"/>
                </a:solidFill>
              </a:rPr>
              <a:t>Human</a:t>
            </a:r>
            <a:endParaRPr>
              <a:solidFill>
                <a:srgbClr val="363F44"/>
              </a:solidFill>
            </a:endParaRPr>
          </a:p>
        </p:txBody>
      </p:sp>
      <p:sp>
        <p:nvSpPr>
          <p:cNvPr id="1082" name="Google Shape;1082;p160"/>
          <p:cNvSpPr txBox="1">
            <a:spLocks noGrp="1"/>
          </p:cNvSpPr>
          <p:nvPr>
            <p:ph type="body" idx="1"/>
          </p:nvPr>
        </p:nvSpPr>
        <p:spPr>
          <a:xfrm>
            <a:off x="429300" y="1617825"/>
            <a:ext cx="3833514" cy="3037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dirty="0"/>
              <a:t>Phishing</a:t>
            </a:r>
            <a:endParaRPr sz="1400" dirty="0"/>
          </a:p>
          <a:p>
            <a:pPr marL="457200" lvl="0" indent="-317500" algn="l" rtl="0">
              <a:lnSpc>
                <a:spcPct val="100000"/>
              </a:lnSpc>
              <a:spcBef>
                <a:spcPts val="1000"/>
              </a:spcBef>
              <a:spcAft>
                <a:spcPts val="0"/>
              </a:spcAft>
              <a:buSzPts val="1400"/>
              <a:buChar char="●"/>
            </a:pPr>
            <a:r>
              <a:rPr lang="en" sz="1400" dirty="0"/>
              <a:t>Vishing (Voice)</a:t>
            </a:r>
            <a:endParaRPr sz="1400" dirty="0"/>
          </a:p>
          <a:p>
            <a:pPr marL="457200" lvl="0" indent="-317500" algn="l" rtl="0">
              <a:lnSpc>
                <a:spcPct val="100000"/>
              </a:lnSpc>
              <a:spcBef>
                <a:spcPts val="1000"/>
              </a:spcBef>
              <a:spcAft>
                <a:spcPts val="0"/>
              </a:spcAft>
              <a:buSzPts val="1400"/>
              <a:buChar char="●"/>
            </a:pPr>
            <a:r>
              <a:rPr lang="en" sz="1400" dirty="0"/>
              <a:t>Social Engineering</a:t>
            </a:r>
            <a:endParaRPr sz="1400" dirty="0"/>
          </a:p>
          <a:p>
            <a:pPr marL="457200" lvl="0" indent="-317500" algn="l" rtl="0">
              <a:lnSpc>
                <a:spcPct val="100000"/>
              </a:lnSpc>
              <a:spcBef>
                <a:spcPts val="1000"/>
              </a:spcBef>
              <a:spcAft>
                <a:spcPts val="0"/>
              </a:spcAft>
              <a:buSzPts val="1400"/>
              <a:buChar char="●"/>
            </a:pPr>
            <a:r>
              <a:rPr lang="en" sz="1400" dirty="0"/>
              <a:t>Poor credential handling habits</a:t>
            </a:r>
            <a:endParaRPr sz="1400" dirty="0"/>
          </a:p>
          <a:p>
            <a:pPr marL="0" lvl="0" indent="0" algn="l" rtl="0">
              <a:lnSpc>
                <a:spcPct val="100000"/>
              </a:lnSpc>
              <a:spcBef>
                <a:spcPts val="1000"/>
              </a:spcBef>
              <a:spcAft>
                <a:spcPts val="1600"/>
              </a:spcAft>
              <a:buNone/>
            </a:pPr>
            <a:r>
              <a:rPr lang="en" b="1" dirty="0">
                <a:solidFill>
                  <a:srgbClr val="6BBF4E"/>
                </a:solidFill>
              </a:rPr>
              <a:t>Good security education is key!</a:t>
            </a:r>
            <a:endParaRPr b="1" dirty="0">
              <a:solidFill>
                <a:srgbClr val="6BBF4E"/>
              </a:solidFill>
            </a:endParaRPr>
          </a:p>
        </p:txBody>
      </p:sp>
      <p:pic>
        <p:nvPicPr>
          <p:cNvPr id="1083" name="Google Shape;1083;p160"/>
          <p:cNvPicPr preferRelativeResize="0"/>
          <p:nvPr/>
        </p:nvPicPr>
        <p:blipFill rotWithShape="1">
          <a:blip r:embed="rId3">
            <a:alphaModFix/>
          </a:blip>
          <a:srcRect l="24140" r="23506"/>
          <a:stretch/>
        </p:blipFill>
        <p:spPr>
          <a:xfrm>
            <a:off x="4356625" y="0"/>
            <a:ext cx="4787375"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Authentication Control Testing</a:t>
            </a:r>
            <a:endParaRPr/>
          </a:p>
        </p:txBody>
      </p:sp>
      <p:sp>
        <p:nvSpPr>
          <p:cNvPr id="1089" name="Google Shape;1089;p161"/>
          <p:cNvSpPr txBox="1">
            <a:spLocks noGrp="1"/>
          </p:cNvSpPr>
          <p:nvPr>
            <p:ph type="subTitle" idx="4294967295"/>
          </p:nvPr>
        </p:nvSpPr>
        <p:spPr>
          <a:xfrm>
            <a:off x="429300" y="1149800"/>
            <a:ext cx="8285400" cy="3505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Test common weaknesses</a:t>
            </a:r>
            <a:endParaRPr/>
          </a:p>
          <a:p>
            <a:pPr marL="914400" lvl="1" indent="-304800" algn="l" rtl="0">
              <a:lnSpc>
                <a:spcPct val="100000"/>
              </a:lnSpc>
              <a:spcBef>
                <a:spcPts val="0"/>
              </a:spcBef>
              <a:spcAft>
                <a:spcPts val="0"/>
              </a:spcAft>
              <a:buSzPts val="1200"/>
              <a:buChar char="○"/>
            </a:pPr>
            <a:r>
              <a:rPr lang="en"/>
              <a:t>Unencrypted credential transmission</a:t>
            </a:r>
            <a:endParaRPr/>
          </a:p>
          <a:p>
            <a:pPr marL="914400" lvl="1" indent="-304800" algn="l" rtl="0">
              <a:lnSpc>
                <a:spcPct val="100000"/>
              </a:lnSpc>
              <a:spcBef>
                <a:spcPts val="0"/>
              </a:spcBef>
              <a:spcAft>
                <a:spcPts val="0"/>
              </a:spcAft>
              <a:buSzPts val="1200"/>
              <a:buChar char="○"/>
            </a:pPr>
            <a:r>
              <a:rPr lang="en"/>
              <a:t>Default credentials and other “insecure by default” settings</a:t>
            </a:r>
            <a:endParaRPr/>
          </a:p>
          <a:p>
            <a:pPr marL="914400" lvl="1" indent="-304800" algn="l" rtl="0">
              <a:lnSpc>
                <a:spcPct val="100000"/>
              </a:lnSpc>
              <a:spcBef>
                <a:spcPts val="0"/>
              </a:spcBef>
              <a:spcAft>
                <a:spcPts val="0"/>
              </a:spcAft>
              <a:buSzPts val="1200"/>
              <a:buChar char="○"/>
            </a:pPr>
            <a:r>
              <a:rPr lang="en"/>
              <a:t>Weak secondary controls (remember me, password reset, etc)</a:t>
            </a:r>
            <a:endParaRPr/>
          </a:p>
          <a:p>
            <a:pPr marL="914400" lvl="1" indent="-304800" algn="l" rtl="0">
              <a:lnSpc>
                <a:spcPct val="100000"/>
              </a:lnSpc>
              <a:spcBef>
                <a:spcPts val="0"/>
              </a:spcBef>
              <a:spcAft>
                <a:spcPts val="0"/>
              </a:spcAft>
              <a:buSzPts val="1200"/>
              <a:buChar char="○"/>
            </a:pPr>
            <a:r>
              <a:rPr lang="en"/>
              <a:t>Bypass via “forceful browsing” or parameter manipulation</a:t>
            </a:r>
            <a:endParaRPr/>
          </a:p>
          <a:p>
            <a:pPr marL="457200" lvl="0" indent="-304800" algn="l" rtl="0">
              <a:lnSpc>
                <a:spcPct val="100000"/>
              </a:lnSpc>
              <a:spcBef>
                <a:spcPts val="1000"/>
              </a:spcBef>
              <a:spcAft>
                <a:spcPts val="0"/>
              </a:spcAft>
              <a:buSzPts val="1200"/>
              <a:buChar char="●"/>
            </a:pPr>
            <a:r>
              <a:rPr lang="en"/>
              <a:t>Testing with more than one type of user</a:t>
            </a:r>
            <a:endParaRPr/>
          </a:p>
          <a:p>
            <a:pPr marL="914400" lvl="1" indent="-304800" algn="l" rtl="0">
              <a:lnSpc>
                <a:spcPct val="100000"/>
              </a:lnSpc>
              <a:spcBef>
                <a:spcPts val="0"/>
              </a:spcBef>
              <a:spcAft>
                <a:spcPts val="0"/>
              </a:spcAft>
              <a:buSzPts val="1200"/>
              <a:buChar char="○"/>
            </a:pPr>
            <a:r>
              <a:rPr lang="en"/>
              <a:t>Determine major access control differences (make a matrix)</a:t>
            </a:r>
            <a:endParaRPr sz="1400"/>
          </a:p>
          <a:p>
            <a:pPr marL="914400" lvl="1" indent="-304800" algn="l" rtl="0">
              <a:lnSpc>
                <a:spcPct val="100000"/>
              </a:lnSpc>
              <a:spcBef>
                <a:spcPts val="0"/>
              </a:spcBef>
              <a:spcAft>
                <a:spcPts val="0"/>
              </a:spcAft>
              <a:buSzPts val="1200"/>
              <a:buChar char="○"/>
            </a:pPr>
            <a:r>
              <a:rPr lang="en" sz="1400"/>
              <a:t>Static files with predictable filenames and available via direct web request</a:t>
            </a:r>
            <a:endParaRPr/>
          </a:p>
          <a:p>
            <a:pPr marL="457200" lvl="0" indent="-304800" algn="l" rtl="0">
              <a:lnSpc>
                <a:spcPct val="100000"/>
              </a:lnSpc>
              <a:spcBef>
                <a:spcPts val="1000"/>
              </a:spcBef>
              <a:spcAft>
                <a:spcPts val="0"/>
              </a:spcAft>
              <a:buSzPts val="1200"/>
              <a:buChar char="●"/>
            </a:pPr>
            <a:r>
              <a:rPr lang="en"/>
              <a:t>Automated testing via tooling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62"/>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Authentication Control Testing</a:t>
            </a:r>
            <a:endParaRPr/>
          </a:p>
        </p:txBody>
      </p:sp>
      <p:graphicFrame>
        <p:nvGraphicFramePr>
          <p:cNvPr id="1095" name="Google Shape;1095;p162"/>
          <p:cNvGraphicFramePr/>
          <p:nvPr/>
        </p:nvGraphicFramePr>
        <p:xfrm>
          <a:off x="414525" y="2068675"/>
          <a:ext cx="8357550" cy="1844370"/>
        </p:xfrm>
        <a:graphic>
          <a:graphicData uri="http://schemas.openxmlformats.org/drawingml/2006/table">
            <a:tbl>
              <a:tblPr>
                <a:noFill/>
                <a:tableStyleId>{A0352325-3F05-4B28-8067-6674211ACAE4}</a:tableStyleId>
              </a:tblPr>
              <a:tblGrid>
                <a:gridCol w="1713300">
                  <a:extLst>
                    <a:ext uri="{9D8B030D-6E8A-4147-A177-3AD203B41FA5}">
                      <a16:colId xmlns:a16="http://schemas.microsoft.com/office/drawing/2014/main" val="20000"/>
                    </a:ext>
                  </a:extLst>
                </a:gridCol>
                <a:gridCol w="1280375">
                  <a:extLst>
                    <a:ext uri="{9D8B030D-6E8A-4147-A177-3AD203B41FA5}">
                      <a16:colId xmlns:a16="http://schemas.microsoft.com/office/drawing/2014/main" val="20001"/>
                    </a:ext>
                  </a:extLst>
                </a:gridCol>
                <a:gridCol w="1185100">
                  <a:extLst>
                    <a:ext uri="{9D8B030D-6E8A-4147-A177-3AD203B41FA5}">
                      <a16:colId xmlns:a16="http://schemas.microsoft.com/office/drawing/2014/main" val="20002"/>
                    </a:ext>
                  </a:extLst>
                </a:gridCol>
                <a:gridCol w="1392925">
                  <a:extLst>
                    <a:ext uri="{9D8B030D-6E8A-4147-A177-3AD203B41FA5}">
                      <a16:colId xmlns:a16="http://schemas.microsoft.com/office/drawing/2014/main" val="20003"/>
                    </a:ext>
                  </a:extLst>
                </a:gridCol>
                <a:gridCol w="1869175">
                  <a:extLst>
                    <a:ext uri="{9D8B030D-6E8A-4147-A177-3AD203B41FA5}">
                      <a16:colId xmlns:a16="http://schemas.microsoft.com/office/drawing/2014/main" val="20004"/>
                    </a:ext>
                  </a:extLst>
                </a:gridCol>
                <a:gridCol w="916675">
                  <a:extLst>
                    <a:ext uri="{9D8B030D-6E8A-4147-A177-3AD203B41FA5}">
                      <a16:colId xmlns:a16="http://schemas.microsoft.com/office/drawing/2014/main" val="20005"/>
                    </a:ext>
                  </a:extLst>
                </a:gridCol>
              </a:tblGrid>
              <a:tr h="600275">
                <a:tc>
                  <a:txBody>
                    <a:bodyPr/>
                    <a:lstStyle/>
                    <a:p>
                      <a:pPr marL="0" lvl="0" indent="0" algn="l" rtl="0">
                        <a:spcBef>
                          <a:spcPts val="0"/>
                        </a:spcBef>
                        <a:spcAft>
                          <a:spcPts val="0"/>
                        </a:spcAft>
                        <a:buNone/>
                      </a:pPr>
                      <a:r>
                        <a:rPr lang="en" b="1"/>
                        <a:t>Role</a:t>
                      </a:r>
                      <a:endParaRPr b="1"/>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t>Update Passwords</a:t>
                      </a:r>
                      <a:endParaRPr b="1"/>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t>Update Email</a:t>
                      </a:r>
                      <a:endParaRPr b="1"/>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t>Change Account Data</a:t>
                      </a:r>
                      <a:endParaRPr b="1"/>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t>Upgrade Account to Admin</a:t>
                      </a:r>
                      <a:endParaRPr b="1"/>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t>View Logs</a:t>
                      </a:r>
                      <a:endParaRPr b="1"/>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extLst>
                  <a:ext uri="{0D108BD9-81ED-4DB2-BD59-A6C34878D82A}">
                    <a16:rowId xmlns:a16="http://schemas.microsoft.com/office/drawing/2014/main" val="10000"/>
                  </a:ext>
                </a:extLst>
              </a:tr>
              <a:tr h="411600">
                <a:tc>
                  <a:txBody>
                    <a:bodyPr/>
                    <a:lstStyle/>
                    <a:p>
                      <a:pPr marL="0" lvl="0" indent="0" algn="l" rtl="0">
                        <a:spcBef>
                          <a:spcPts val="0"/>
                        </a:spcBef>
                        <a:spcAft>
                          <a:spcPts val="0"/>
                        </a:spcAft>
                        <a:buNone/>
                      </a:pPr>
                      <a:r>
                        <a:rPr lang="en" b="1"/>
                        <a:t>Admin</a:t>
                      </a:r>
                      <a:endParaRPr b="1"/>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Yes</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Yes</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Yes</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Yes</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Yes</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extLst>
                  <a:ext uri="{0D108BD9-81ED-4DB2-BD59-A6C34878D82A}">
                    <a16:rowId xmlns:a16="http://schemas.microsoft.com/office/drawing/2014/main" val="10001"/>
                  </a:ext>
                </a:extLst>
              </a:tr>
              <a:tr h="411600">
                <a:tc>
                  <a:txBody>
                    <a:bodyPr/>
                    <a:lstStyle/>
                    <a:p>
                      <a:pPr marL="0" lvl="0" indent="0" algn="l" rtl="0">
                        <a:spcBef>
                          <a:spcPts val="0"/>
                        </a:spcBef>
                        <a:spcAft>
                          <a:spcPts val="0"/>
                        </a:spcAft>
                        <a:buNone/>
                      </a:pPr>
                      <a:r>
                        <a:rPr lang="en" b="1"/>
                        <a:t>User</a:t>
                      </a:r>
                      <a:endParaRPr b="1"/>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Yes</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Yes</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No</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No</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BA2121"/>
                          </a:solidFill>
                        </a:rPr>
                        <a:t>No</a:t>
                      </a:r>
                      <a:endParaRPr b="1">
                        <a:solidFill>
                          <a:srgbClr val="BA2121"/>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extLst>
                  <a:ext uri="{0D108BD9-81ED-4DB2-BD59-A6C34878D82A}">
                    <a16:rowId xmlns:a16="http://schemas.microsoft.com/office/drawing/2014/main" val="10002"/>
                  </a:ext>
                </a:extLst>
              </a:tr>
              <a:tr h="411600">
                <a:tc>
                  <a:txBody>
                    <a:bodyPr/>
                    <a:lstStyle/>
                    <a:p>
                      <a:pPr marL="0" lvl="0" indent="0" algn="l" rtl="0">
                        <a:spcBef>
                          <a:spcPts val="0"/>
                        </a:spcBef>
                        <a:spcAft>
                          <a:spcPts val="0"/>
                        </a:spcAft>
                        <a:buNone/>
                      </a:pPr>
                      <a:r>
                        <a:rPr lang="en" b="1"/>
                        <a:t>Unauthenticated</a:t>
                      </a:r>
                      <a:endParaRPr b="1"/>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No</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No</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No</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6BBF4E"/>
                          </a:solidFill>
                        </a:rPr>
                        <a:t>No</a:t>
                      </a:r>
                      <a:endParaRPr b="1">
                        <a:solidFill>
                          <a:srgbClr val="6BBF4E"/>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BA2121"/>
                          </a:solidFill>
                        </a:rPr>
                        <a:t>No</a:t>
                      </a:r>
                      <a:endParaRPr b="1">
                        <a:solidFill>
                          <a:srgbClr val="BA2121"/>
                        </a:solidFill>
                      </a:endParaRPr>
                    </a:p>
                  </a:txBody>
                  <a:tcPr marL="91425" marR="91425" marT="91425" marB="91425">
                    <a:lnL w="19050" cap="flat" cmpd="sng">
                      <a:solidFill>
                        <a:srgbClr val="363F44">
                          <a:alpha val="0"/>
                        </a:srgbClr>
                      </a:solidFill>
                      <a:prstDash val="solid"/>
                      <a:round/>
                      <a:headEnd type="none" w="sm" len="sm"/>
                      <a:tailEnd type="none" w="sm" len="sm"/>
                    </a:lnL>
                    <a:lnR w="19050" cap="flat" cmpd="sng">
                      <a:solidFill>
                        <a:srgbClr val="363F44">
                          <a:alpha val="0"/>
                        </a:srgbClr>
                      </a:solidFill>
                      <a:prstDash val="solid"/>
                      <a:round/>
                      <a:headEnd type="none" w="sm" len="sm"/>
                      <a:tailEnd type="none" w="sm" len="sm"/>
                    </a:lnR>
                    <a:lnT w="19050" cap="flat" cmpd="sng">
                      <a:solidFill>
                        <a:srgbClr val="363F44">
                          <a:alpha val="0"/>
                        </a:srgbClr>
                      </a:solidFill>
                      <a:prstDash val="solid"/>
                      <a:round/>
                      <a:headEnd type="none" w="sm" len="sm"/>
                      <a:tailEnd type="none" w="sm" len="sm"/>
                    </a:lnT>
                    <a:lnB w="19050" cap="flat" cmpd="sng">
                      <a:solidFill>
                        <a:srgbClr val="363F44">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96" name="Google Shape;1096;p162"/>
          <p:cNvSpPr txBox="1"/>
          <p:nvPr/>
        </p:nvSpPr>
        <p:spPr>
          <a:xfrm>
            <a:off x="6070025" y="576375"/>
            <a:ext cx="2702100" cy="1193700"/>
          </a:xfrm>
          <a:prstGeom prst="rect">
            <a:avLst/>
          </a:prstGeom>
          <a:noFill/>
          <a:ln w="9525" cap="flat" cmpd="sng">
            <a:solidFill>
              <a:srgbClr val="363F4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363F44"/>
                </a:solidFill>
                <a:latin typeface="Helvetica Neue"/>
                <a:ea typeface="Helvetica Neue"/>
                <a:cs typeface="Helvetica Neue"/>
                <a:sym typeface="Helvetica Neue"/>
              </a:rPr>
              <a:t>Key: </a:t>
            </a:r>
            <a:endParaRPr sz="1800" b="1">
              <a:solidFill>
                <a:srgbClr val="363F44"/>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rgbClr val="363F44"/>
                </a:solidFill>
                <a:latin typeface="Helvetica Neue"/>
                <a:ea typeface="Helvetica Neue"/>
                <a:cs typeface="Helvetica Neue"/>
                <a:sym typeface="Helvetica Neue"/>
              </a:rPr>
              <a:t>Text = Should they be able to do it?</a:t>
            </a:r>
            <a:endParaRPr sz="1200">
              <a:solidFill>
                <a:srgbClr val="363F44"/>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rgbClr val="363F44"/>
                </a:solidFill>
                <a:latin typeface="Helvetica Neue"/>
                <a:ea typeface="Helvetica Neue"/>
                <a:cs typeface="Helvetica Neue"/>
                <a:sym typeface="Helvetica Neue"/>
              </a:rPr>
              <a:t>Color=Could they do it? </a:t>
            </a:r>
            <a:endParaRPr sz="1200">
              <a:solidFill>
                <a:srgbClr val="363F44"/>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rgbClr val="363F44"/>
                </a:solidFill>
                <a:latin typeface="Helvetica Neue"/>
                <a:ea typeface="Helvetica Neue"/>
                <a:cs typeface="Helvetica Neue"/>
                <a:sym typeface="Helvetica Neue"/>
              </a:rPr>
              <a:t>Green=Positive</a:t>
            </a:r>
            <a:endParaRPr sz="1200">
              <a:solidFill>
                <a:srgbClr val="363F44"/>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rgbClr val="363F44"/>
                </a:solidFill>
                <a:latin typeface="Helvetica Neue"/>
                <a:ea typeface="Helvetica Neue"/>
                <a:cs typeface="Helvetica Neue"/>
                <a:sym typeface="Helvetica Neue"/>
              </a:rPr>
              <a:t>Red=Negative</a:t>
            </a:r>
            <a:endParaRPr sz="1200">
              <a:solidFill>
                <a:srgbClr val="363F44"/>
              </a:solidFill>
              <a:latin typeface="Helvetica Neue"/>
              <a:ea typeface="Helvetica Neue"/>
              <a:cs typeface="Helvetica Neue"/>
              <a:sym typeface="Helvetica Neue"/>
            </a:endParaRPr>
          </a:p>
        </p:txBody>
      </p:sp>
      <p:cxnSp>
        <p:nvCxnSpPr>
          <p:cNvPr id="1097" name="Google Shape;1097;p162"/>
          <p:cNvCxnSpPr/>
          <p:nvPr/>
        </p:nvCxnSpPr>
        <p:spPr>
          <a:xfrm>
            <a:off x="424300" y="2675650"/>
            <a:ext cx="8355900" cy="0"/>
          </a:xfrm>
          <a:prstGeom prst="straightConnector1">
            <a:avLst/>
          </a:prstGeom>
          <a:noFill/>
          <a:ln w="9525" cap="flat" cmpd="sng">
            <a:solidFill>
              <a:srgbClr val="363F44"/>
            </a:solidFill>
            <a:prstDash val="solid"/>
            <a:round/>
            <a:headEnd type="none" w="med" len="med"/>
            <a:tailEnd type="none" w="med" len="med"/>
          </a:ln>
        </p:spPr>
      </p:cxnSp>
      <p:cxnSp>
        <p:nvCxnSpPr>
          <p:cNvPr id="1098" name="Google Shape;1098;p162"/>
          <p:cNvCxnSpPr/>
          <p:nvPr/>
        </p:nvCxnSpPr>
        <p:spPr>
          <a:xfrm>
            <a:off x="424300" y="3082225"/>
            <a:ext cx="8355900" cy="0"/>
          </a:xfrm>
          <a:prstGeom prst="straightConnector1">
            <a:avLst/>
          </a:prstGeom>
          <a:noFill/>
          <a:ln w="9525" cap="flat" cmpd="sng">
            <a:solidFill>
              <a:srgbClr val="363F44"/>
            </a:solidFill>
            <a:prstDash val="solid"/>
            <a:round/>
            <a:headEnd type="none" w="med" len="med"/>
            <a:tailEnd type="none" w="med" len="med"/>
          </a:ln>
        </p:spPr>
      </p:cxnSp>
      <p:cxnSp>
        <p:nvCxnSpPr>
          <p:cNvPr id="1099" name="Google Shape;1099;p162"/>
          <p:cNvCxnSpPr/>
          <p:nvPr/>
        </p:nvCxnSpPr>
        <p:spPr>
          <a:xfrm>
            <a:off x="424300" y="3493825"/>
            <a:ext cx="8355900" cy="0"/>
          </a:xfrm>
          <a:prstGeom prst="straightConnector1">
            <a:avLst/>
          </a:prstGeom>
          <a:noFill/>
          <a:ln w="9525" cap="flat" cmpd="sng">
            <a:solidFill>
              <a:srgbClr val="363F44"/>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63"/>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Broken Authorization</a:t>
            </a:r>
            <a:endParaRPr/>
          </a:p>
          <a:p>
            <a:pPr marL="0" lvl="0" indent="0" algn="l" rtl="0">
              <a:spcBef>
                <a:spcPts val="0"/>
              </a:spcBef>
              <a:spcAft>
                <a:spcPts val="0"/>
              </a:spcAft>
              <a:buNone/>
            </a:pPr>
            <a:r>
              <a:rPr lang="en"/>
              <a:t>Controls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64"/>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Broken Authorization Controls</a:t>
            </a:r>
            <a:endParaRPr/>
          </a:p>
        </p:txBody>
      </p:sp>
      <p:sp>
        <p:nvSpPr>
          <p:cNvPr id="1110" name="Google Shape;1110;p164"/>
          <p:cNvSpPr txBox="1">
            <a:spLocks noGrp="1"/>
          </p:cNvSpPr>
          <p:nvPr>
            <p:ph type="subTitle" idx="1"/>
          </p:nvPr>
        </p:nvSpPr>
        <p:spPr>
          <a:xfrm>
            <a:off x="404800" y="1198725"/>
            <a:ext cx="7596300" cy="16635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rgbClr val="6BBF4E"/>
              </a:buClr>
              <a:buSzPts val="1200"/>
              <a:buFont typeface="Helvetica Neue"/>
              <a:buChar char="●"/>
            </a:pPr>
            <a:r>
              <a:rPr lang="en"/>
              <a:t>AuthN proves identity, AuthZ proves what they can do</a:t>
            </a:r>
            <a:endParaRPr>
              <a:latin typeface="Source Code Pro"/>
              <a:ea typeface="Source Code Pro"/>
              <a:cs typeface="Source Code Pro"/>
              <a:sym typeface="Source Code Pro"/>
            </a:endParaRPr>
          </a:p>
          <a:p>
            <a:pPr marL="457200" marR="0" lvl="0" indent="-304800" algn="l" rtl="0">
              <a:lnSpc>
                <a:spcPct val="100000"/>
              </a:lnSpc>
              <a:spcBef>
                <a:spcPts val="1000"/>
              </a:spcBef>
              <a:spcAft>
                <a:spcPts val="0"/>
              </a:spcAft>
              <a:buSzPts val="1200"/>
              <a:buChar char="●"/>
            </a:pPr>
            <a:r>
              <a:rPr lang="en"/>
              <a:t>Multiple levels of controls can be more effective</a:t>
            </a:r>
            <a:endParaRPr/>
          </a:p>
          <a:p>
            <a:pPr marL="914400" marR="0" lvl="1" indent="-304800" algn="l" rtl="0">
              <a:lnSpc>
                <a:spcPct val="100000"/>
              </a:lnSpc>
              <a:spcBef>
                <a:spcPts val="0"/>
              </a:spcBef>
              <a:spcAft>
                <a:spcPts val="0"/>
              </a:spcAft>
              <a:buSzPts val="1200"/>
              <a:buChar char="○"/>
            </a:pPr>
            <a:r>
              <a:rPr lang="en"/>
              <a:t>Split by user level (ex: normal user vs admin)</a:t>
            </a:r>
            <a:endParaRPr/>
          </a:p>
          <a:p>
            <a:pPr marL="914400" marR="0" lvl="1" indent="-304800" algn="l" rtl="0">
              <a:lnSpc>
                <a:spcPct val="100000"/>
              </a:lnSpc>
              <a:spcBef>
                <a:spcPts val="0"/>
              </a:spcBef>
              <a:spcAft>
                <a:spcPts val="0"/>
              </a:spcAft>
              <a:buSzPts val="1200"/>
              <a:buChar char="○"/>
            </a:pPr>
            <a:r>
              <a:rPr lang="en"/>
              <a:t>Split by permission set</a:t>
            </a:r>
            <a:endParaRPr/>
          </a:p>
          <a:p>
            <a:pPr marL="914400" marR="0" lvl="1" indent="-304800" algn="l" rtl="0">
              <a:lnSpc>
                <a:spcPct val="100000"/>
              </a:lnSpc>
              <a:spcBef>
                <a:spcPts val="0"/>
              </a:spcBef>
              <a:spcAft>
                <a:spcPts val="0"/>
              </a:spcAft>
              <a:buSzPts val="1200"/>
              <a:buChar char="○"/>
            </a:pPr>
            <a:r>
              <a:rPr lang="en"/>
              <a:t>Split by access control list of users</a:t>
            </a:r>
            <a:br>
              <a:rPr lang="en">
                <a:latin typeface="Source Code Pro"/>
                <a:ea typeface="Source Code Pro"/>
                <a:cs typeface="Source Code Pro"/>
                <a:sym typeface="Source Code Pro"/>
              </a:rPr>
            </a:br>
            <a:r>
              <a:rPr lang="en"/>
              <a:t>Issues with consistent data access across application</a:t>
            </a:r>
            <a:endParaRPr>
              <a:latin typeface="Source Code Pro"/>
              <a:ea typeface="Source Code Pro"/>
              <a:cs typeface="Source Code Pro"/>
              <a:sym typeface="Source Code Pro"/>
            </a:endParaRPr>
          </a:p>
          <a:p>
            <a:pPr marL="457200" lvl="0" indent="-304800" algn="l" rtl="0">
              <a:lnSpc>
                <a:spcPct val="100000"/>
              </a:lnSpc>
              <a:spcBef>
                <a:spcPts val="1000"/>
              </a:spcBef>
              <a:spcAft>
                <a:spcPts val="0"/>
              </a:spcAft>
              <a:buSzPts val="1200"/>
              <a:buFont typeface="Source Code Pro"/>
              <a:buChar char="●"/>
            </a:pPr>
            <a:r>
              <a:rPr lang="en"/>
              <a:t>Multiple controls can add to overall complexity</a:t>
            </a:r>
            <a:endParaRPr/>
          </a:p>
          <a:p>
            <a:pPr marL="914400" lvl="1" indent="-304800" algn="l" rtl="0">
              <a:lnSpc>
                <a:spcPct val="100000"/>
              </a:lnSpc>
              <a:spcBef>
                <a:spcPts val="0"/>
              </a:spcBef>
              <a:spcAft>
                <a:spcPts val="1600"/>
              </a:spcAft>
              <a:buSzPts val="1200"/>
              <a:buChar char="○"/>
            </a:pPr>
            <a:r>
              <a:rPr lang="en"/>
              <a:t>Potential for bypass via partially implemented controls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65"/>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Authorization Controls?</a:t>
            </a:r>
            <a:endParaRPr/>
          </a:p>
        </p:txBody>
      </p:sp>
      <p:sp>
        <p:nvSpPr>
          <p:cNvPr id="1116" name="Google Shape;1116;p165"/>
          <p:cNvSpPr txBox="1">
            <a:spLocks noGrp="1"/>
          </p:cNvSpPr>
          <p:nvPr>
            <p:ph type="subTitle" idx="1"/>
          </p:nvPr>
        </p:nvSpPr>
        <p:spPr>
          <a:xfrm>
            <a:off x="429300" y="1149800"/>
            <a:ext cx="8285400" cy="3505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Control types</a:t>
            </a:r>
            <a:endParaRPr/>
          </a:p>
          <a:p>
            <a:pPr marL="914400" lvl="1" indent="-304800" algn="l" rtl="0">
              <a:lnSpc>
                <a:spcPct val="100000"/>
              </a:lnSpc>
              <a:spcBef>
                <a:spcPts val="0"/>
              </a:spcBef>
              <a:spcAft>
                <a:spcPts val="0"/>
              </a:spcAft>
              <a:buSzPts val="1200"/>
              <a:buChar char="○"/>
            </a:pPr>
            <a:r>
              <a:rPr lang="en"/>
              <a:t>Discretionary - Based on user identity and “has” or “in” relationship, owns own data</a:t>
            </a:r>
            <a:endParaRPr/>
          </a:p>
          <a:p>
            <a:pPr marL="914400" lvl="1" indent="-304800" algn="l" rtl="0">
              <a:lnSpc>
                <a:spcPct val="100000"/>
              </a:lnSpc>
              <a:spcBef>
                <a:spcPts val="0"/>
              </a:spcBef>
              <a:spcAft>
                <a:spcPts val="0"/>
              </a:spcAft>
              <a:buSzPts val="1200"/>
              <a:buChar char="○"/>
            </a:pPr>
            <a:r>
              <a:rPr lang="en"/>
              <a:t>Mandatory - Based on protection requirements of resource (must match)</a:t>
            </a:r>
            <a:endParaRPr/>
          </a:p>
          <a:p>
            <a:pPr marL="457200" lvl="0" indent="-304800" algn="l" rtl="0">
              <a:lnSpc>
                <a:spcPct val="100000"/>
              </a:lnSpc>
              <a:spcBef>
                <a:spcPts val="1000"/>
              </a:spcBef>
              <a:spcAft>
                <a:spcPts val="0"/>
              </a:spcAft>
              <a:buSzPts val="1200"/>
              <a:buChar char="●"/>
            </a:pPr>
            <a:r>
              <a:rPr lang="en"/>
              <a:t>Common authorization controls</a:t>
            </a:r>
            <a:endParaRPr/>
          </a:p>
          <a:p>
            <a:pPr marL="914400" lvl="1" indent="-304800" algn="l" rtl="0">
              <a:lnSpc>
                <a:spcPct val="100000"/>
              </a:lnSpc>
              <a:spcBef>
                <a:spcPts val="0"/>
              </a:spcBef>
              <a:spcAft>
                <a:spcPts val="0"/>
              </a:spcAft>
              <a:buSzPts val="1200"/>
              <a:buChar char="○"/>
            </a:pPr>
            <a:r>
              <a:rPr lang="en"/>
              <a:t>Access list</a:t>
            </a:r>
            <a:endParaRPr/>
          </a:p>
          <a:p>
            <a:pPr marL="914400" lvl="1" indent="-304800" algn="l" rtl="0">
              <a:lnSpc>
                <a:spcPct val="100000"/>
              </a:lnSpc>
              <a:spcBef>
                <a:spcPts val="0"/>
              </a:spcBef>
              <a:spcAft>
                <a:spcPts val="0"/>
              </a:spcAft>
              <a:buSzPts val="1200"/>
              <a:buChar char="○"/>
            </a:pPr>
            <a:r>
              <a:rPr lang="en"/>
              <a:t>Permissions (has, has not)</a:t>
            </a:r>
            <a:endParaRPr/>
          </a:p>
          <a:p>
            <a:pPr marL="914400" lvl="1" indent="-304800" algn="l" rtl="0">
              <a:lnSpc>
                <a:spcPct val="100000"/>
              </a:lnSpc>
              <a:spcBef>
                <a:spcPts val="0"/>
              </a:spcBef>
              <a:spcAft>
                <a:spcPts val="0"/>
              </a:spcAft>
              <a:buSzPts val="1200"/>
              <a:buChar char="○"/>
            </a:pPr>
            <a:r>
              <a:rPr lang="en"/>
              <a:t>Permissions grouping (roles)</a:t>
            </a:r>
            <a:endParaRPr/>
          </a:p>
          <a:p>
            <a:pPr marL="914400" lvl="1" indent="-304800" algn="l" rtl="0">
              <a:lnSpc>
                <a:spcPct val="100000"/>
              </a:lnSpc>
              <a:spcBef>
                <a:spcPts val="0"/>
              </a:spcBef>
              <a:spcAft>
                <a:spcPts val="0"/>
              </a:spcAft>
              <a:buSzPts val="1200"/>
              <a:buChar char="○"/>
            </a:pPr>
            <a:r>
              <a:rPr lang="en"/>
              <a:t>Other: restrictions on location, time of day, system accessing from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Flaws: Technology</a:t>
            </a:r>
            <a:endParaRPr/>
          </a:p>
        </p:txBody>
      </p:sp>
      <p:sp>
        <p:nvSpPr>
          <p:cNvPr id="1122" name="Google Shape;1122;p166"/>
          <p:cNvSpPr txBox="1">
            <a:spLocks noGrp="1"/>
          </p:cNvSpPr>
          <p:nvPr>
            <p:ph type="body" idx="1"/>
          </p:nvPr>
        </p:nvSpPr>
        <p:spPr>
          <a:xfrm>
            <a:off x="429300" y="1149800"/>
            <a:ext cx="8285400" cy="3505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Direct Object Reference</a:t>
            </a:r>
            <a:endParaRPr/>
          </a:p>
          <a:p>
            <a:pPr marL="914400" lvl="1" indent="-304800" algn="l" rtl="0">
              <a:lnSpc>
                <a:spcPct val="100000"/>
              </a:lnSpc>
              <a:spcBef>
                <a:spcPts val="0"/>
              </a:spcBef>
              <a:spcAft>
                <a:spcPts val="0"/>
              </a:spcAft>
              <a:buSzPts val="1200"/>
              <a:buChar char="○"/>
            </a:pPr>
            <a:r>
              <a:rPr lang="en"/>
              <a:t>Changing values in the URL</a:t>
            </a:r>
            <a:endParaRPr/>
          </a:p>
          <a:p>
            <a:pPr marL="914400" lvl="1" indent="-304800" algn="l" rtl="0">
              <a:lnSpc>
                <a:spcPct val="100000"/>
              </a:lnSpc>
              <a:spcBef>
                <a:spcPts val="0"/>
              </a:spcBef>
              <a:spcAft>
                <a:spcPts val="0"/>
              </a:spcAft>
              <a:buSzPts val="1200"/>
              <a:buChar char="○"/>
            </a:pPr>
            <a:r>
              <a:rPr lang="en"/>
              <a:t>Changing values in </a:t>
            </a:r>
            <a:r>
              <a:rPr lang="en">
                <a:latin typeface="Source Code Pro"/>
                <a:ea typeface="Source Code Pro"/>
                <a:cs typeface="Source Code Pro"/>
                <a:sym typeface="Source Code Pro"/>
              </a:rPr>
              <a:t>POST/PUT/DELETE</a:t>
            </a:r>
            <a:r>
              <a:rPr lang="en"/>
              <a:t> request body content</a:t>
            </a:r>
            <a:endParaRPr/>
          </a:p>
          <a:p>
            <a:pPr marL="914400" lvl="1" indent="-304800" algn="l" rtl="0">
              <a:lnSpc>
                <a:spcPct val="100000"/>
              </a:lnSpc>
              <a:spcBef>
                <a:spcPts val="0"/>
              </a:spcBef>
              <a:spcAft>
                <a:spcPts val="0"/>
              </a:spcAft>
              <a:buSzPts val="1200"/>
              <a:buChar char="○"/>
            </a:pPr>
            <a:r>
              <a:rPr lang="en"/>
              <a:t>ID, GUID, hash</a:t>
            </a:r>
            <a:endParaRPr/>
          </a:p>
          <a:p>
            <a:pPr marL="457200" lvl="0" indent="-304800" algn="l" rtl="0">
              <a:lnSpc>
                <a:spcPct val="100000"/>
              </a:lnSpc>
              <a:spcBef>
                <a:spcPts val="1000"/>
              </a:spcBef>
              <a:spcAft>
                <a:spcPts val="0"/>
              </a:spcAft>
              <a:buSzPts val="1200"/>
              <a:buChar char="●"/>
            </a:pPr>
            <a:r>
              <a:rPr lang="en"/>
              <a:t>Missing function-level access control</a:t>
            </a:r>
            <a:endParaRPr/>
          </a:p>
          <a:p>
            <a:pPr marL="914400" lvl="1" indent="-304800" algn="l" rtl="0">
              <a:lnSpc>
                <a:spcPct val="100000"/>
              </a:lnSpc>
              <a:spcBef>
                <a:spcPts val="0"/>
              </a:spcBef>
              <a:spcAft>
                <a:spcPts val="0"/>
              </a:spcAft>
              <a:buSzPts val="1200"/>
              <a:buChar char="○"/>
            </a:pPr>
            <a:r>
              <a:rPr lang="en" sz="1400"/>
              <a:t>“Forceful browsing” to locate misconfigurations</a:t>
            </a:r>
            <a:endParaRPr sz="1400"/>
          </a:p>
          <a:p>
            <a:pPr marL="914400" lvl="1" indent="-304800" algn="l" rtl="0">
              <a:lnSpc>
                <a:spcPct val="100000"/>
              </a:lnSpc>
              <a:spcBef>
                <a:spcPts val="0"/>
              </a:spcBef>
              <a:spcAft>
                <a:spcPts val="0"/>
              </a:spcAft>
              <a:buSzPts val="1200"/>
              <a:buChar char="○"/>
            </a:pPr>
            <a:r>
              <a:rPr lang="en" sz="1400"/>
              <a:t>Static files with predictable filenames and resources available via direct web request</a:t>
            </a:r>
            <a:endParaRPr/>
          </a:p>
          <a:p>
            <a:pPr marL="457200" lvl="0" indent="-304800" algn="l" rtl="0">
              <a:lnSpc>
                <a:spcPct val="100000"/>
              </a:lnSpc>
              <a:spcBef>
                <a:spcPts val="1000"/>
              </a:spcBef>
              <a:spcAft>
                <a:spcPts val="0"/>
              </a:spcAft>
              <a:buSzPts val="1200"/>
              <a:buChar char="●"/>
            </a:pPr>
            <a:r>
              <a:rPr lang="en"/>
              <a:t>Logic Flaws</a:t>
            </a:r>
            <a:endParaRPr/>
          </a:p>
          <a:p>
            <a:pPr marL="914400" lvl="1" indent="-304800" algn="l" rtl="0">
              <a:lnSpc>
                <a:spcPct val="100000"/>
              </a:lnSpc>
              <a:spcBef>
                <a:spcPts val="0"/>
              </a:spcBef>
              <a:spcAft>
                <a:spcPts val="0"/>
              </a:spcAft>
              <a:buSzPts val="1200"/>
              <a:buChar char="○"/>
            </a:pPr>
            <a:r>
              <a:rPr lang="en"/>
              <a:t>Beginning a workflow in the wrong place</a:t>
            </a:r>
            <a:endParaRPr/>
          </a:p>
          <a:p>
            <a:pPr marL="914400" lvl="1" indent="-304800" algn="l" rtl="0">
              <a:lnSpc>
                <a:spcPct val="100000"/>
              </a:lnSpc>
              <a:spcBef>
                <a:spcPts val="0"/>
              </a:spcBef>
              <a:spcAft>
                <a:spcPts val="0"/>
              </a:spcAft>
              <a:buSzPts val="1200"/>
              <a:buChar char="○"/>
            </a:pPr>
            <a:r>
              <a:rPr lang="en"/>
              <a:t>Bypass of controls by forceful browsing to other resources rather than the one directed to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67"/>
          <p:cNvSpPr txBox="1">
            <a:spLocks noGrp="1"/>
          </p:cNvSpPr>
          <p:nvPr>
            <p:ph type="title"/>
          </p:nvPr>
        </p:nvSpPr>
        <p:spPr>
          <a:xfrm>
            <a:off x="311700" y="445025"/>
            <a:ext cx="316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Flaws: Technology</a:t>
            </a:r>
            <a:endParaRPr/>
          </a:p>
        </p:txBody>
      </p:sp>
      <p:pic>
        <p:nvPicPr>
          <p:cNvPr id="1128" name="Google Shape;1128;p167"/>
          <p:cNvPicPr preferRelativeResize="0"/>
          <p:nvPr/>
        </p:nvPicPr>
        <p:blipFill rotWithShape="1">
          <a:blip r:embed="rId3">
            <a:alphaModFix/>
          </a:blip>
          <a:srcRect l="15057" r="21806"/>
          <a:stretch/>
        </p:blipFill>
        <p:spPr>
          <a:xfrm>
            <a:off x="3370800" y="0"/>
            <a:ext cx="57732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68"/>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XML External Entity Injection (XXE)</a:t>
            </a:r>
            <a:endParaRPr sz="4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XML External Entity Injection?</a:t>
            </a:r>
            <a:endParaRPr/>
          </a:p>
        </p:txBody>
      </p:sp>
      <p:sp>
        <p:nvSpPr>
          <p:cNvPr id="1139" name="Google Shape;1139;p169"/>
          <p:cNvSpPr txBox="1">
            <a:spLocks noGrp="1"/>
          </p:cNvSpPr>
          <p:nvPr>
            <p:ph type="body" idx="1"/>
          </p:nvPr>
        </p:nvSpPr>
        <p:spPr>
          <a:xfrm>
            <a:off x="429300" y="1149800"/>
            <a:ext cx="8285400" cy="3505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Entities are objects in XML documents</a:t>
            </a:r>
            <a:endParaRPr/>
          </a:p>
          <a:p>
            <a:pPr marL="914400" lvl="1" indent="-304800" algn="l" rtl="0">
              <a:lnSpc>
                <a:spcPct val="100000"/>
              </a:lnSpc>
              <a:spcBef>
                <a:spcPts val="0"/>
              </a:spcBef>
              <a:spcAft>
                <a:spcPts val="0"/>
              </a:spcAft>
              <a:buSzPts val="1200"/>
              <a:buChar char="○"/>
            </a:pPr>
            <a:r>
              <a:rPr lang="en"/>
              <a:t>Defined in the base XML specification</a:t>
            </a:r>
            <a:endParaRPr/>
          </a:p>
          <a:p>
            <a:pPr marL="914400" lvl="1" indent="-304800" algn="l" rtl="0">
              <a:lnSpc>
                <a:spcPct val="100000"/>
              </a:lnSpc>
              <a:spcBef>
                <a:spcPts val="0"/>
              </a:spcBef>
              <a:spcAft>
                <a:spcPts val="0"/>
              </a:spcAft>
              <a:buSzPts val="1200"/>
              <a:buChar char="○"/>
            </a:pPr>
            <a:r>
              <a:rPr lang="en"/>
              <a:t>Acts as a reusable value</a:t>
            </a:r>
            <a:endParaRPr/>
          </a:p>
          <a:p>
            <a:pPr marL="914400" lvl="1" indent="-304800" algn="l" rtl="0">
              <a:lnSpc>
                <a:spcPct val="100000"/>
              </a:lnSpc>
              <a:spcBef>
                <a:spcPts val="0"/>
              </a:spcBef>
              <a:spcAft>
                <a:spcPts val="0"/>
              </a:spcAft>
              <a:buSzPts val="1200"/>
              <a:buChar char="○"/>
            </a:pPr>
            <a:r>
              <a:rPr lang="en"/>
              <a:t>Replaced as a part of parsing the XML document</a:t>
            </a:r>
            <a:endParaRPr/>
          </a:p>
          <a:p>
            <a:pPr marL="457200" lvl="0" indent="-304800" algn="l" rtl="0">
              <a:lnSpc>
                <a:spcPct val="100000"/>
              </a:lnSpc>
              <a:spcBef>
                <a:spcPts val="1000"/>
              </a:spcBef>
              <a:spcAft>
                <a:spcPts val="0"/>
              </a:spcAft>
              <a:buSzPts val="1200"/>
              <a:buChar char="●"/>
            </a:pPr>
            <a:r>
              <a:rPr lang="en"/>
              <a:t>Injection caused by malicious entity definition</a:t>
            </a:r>
            <a:endParaRPr/>
          </a:p>
          <a:p>
            <a:pPr marL="914400" lvl="1" indent="-304800" algn="l" rtl="0">
              <a:lnSpc>
                <a:spcPct val="100000"/>
              </a:lnSpc>
              <a:spcBef>
                <a:spcPts val="0"/>
              </a:spcBef>
              <a:spcAft>
                <a:spcPts val="0"/>
              </a:spcAft>
              <a:buSzPts val="1200"/>
              <a:buChar char="○"/>
            </a:pPr>
            <a:r>
              <a:rPr lang="en"/>
              <a:t>User-provided content injected directly into the document</a:t>
            </a:r>
            <a:endParaRPr sz="1400"/>
          </a:p>
          <a:p>
            <a:pPr marL="914400" lvl="1" indent="-304800" algn="l" rtl="0">
              <a:lnSpc>
                <a:spcPct val="100000"/>
              </a:lnSpc>
              <a:spcBef>
                <a:spcPts val="0"/>
              </a:spcBef>
              <a:spcAft>
                <a:spcPts val="0"/>
              </a:spcAft>
              <a:buSzPts val="1200"/>
              <a:buChar char="○"/>
            </a:pPr>
            <a:r>
              <a:rPr lang="en"/>
              <a:t>XML parser misconfigured to expand entities</a:t>
            </a:r>
            <a:endParaRPr/>
          </a:p>
          <a:p>
            <a:pPr marL="457200" lvl="0" indent="-304800" algn="l" rtl="0">
              <a:lnSpc>
                <a:spcPct val="100000"/>
              </a:lnSpc>
              <a:spcBef>
                <a:spcPts val="1000"/>
              </a:spcBef>
              <a:spcAft>
                <a:spcPts val="0"/>
              </a:spcAft>
              <a:buSzPts val="1200"/>
              <a:buChar char="●"/>
            </a:pPr>
            <a:r>
              <a:rPr lang="en"/>
              <a:t>Multiple potential vulnerabilities</a:t>
            </a:r>
            <a:endParaRPr/>
          </a:p>
          <a:p>
            <a:pPr marL="914400" lvl="1" indent="-304800" algn="l" rtl="0">
              <a:lnSpc>
                <a:spcPct val="100000"/>
              </a:lnSpc>
              <a:spcBef>
                <a:spcPts val="0"/>
              </a:spcBef>
              <a:spcAft>
                <a:spcPts val="0"/>
              </a:spcAft>
              <a:buSzPts val="1200"/>
              <a:buChar char="○"/>
            </a:pPr>
            <a:r>
              <a:rPr lang="en"/>
              <a:t>Accessing local files</a:t>
            </a:r>
            <a:endParaRPr/>
          </a:p>
          <a:p>
            <a:pPr marL="914400" lvl="1" indent="-304800" algn="l" rtl="0">
              <a:lnSpc>
                <a:spcPct val="100000"/>
              </a:lnSpc>
              <a:spcBef>
                <a:spcPts val="0"/>
              </a:spcBef>
              <a:spcAft>
                <a:spcPts val="0"/>
              </a:spcAft>
              <a:buSzPts val="1200"/>
              <a:buChar char="○"/>
            </a:pPr>
            <a:r>
              <a:rPr lang="en"/>
              <a:t>Loading external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34"/>
          <p:cNvSpPr txBox="1">
            <a:spLocks noGrp="1"/>
          </p:cNvSpPr>
          <p:nvPr>
            <p:ph type="title"/>
          </p:nvPr>
        </p:nvSpPr>
        <p:spPr>
          <a:xfrm>
            <a:off x="242450" y="347875"/>
            <a:ext cx="7776000" cy="26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t>Advanced </a:t>
            </a:r>
            <a:br>
              <a:rPr lang="en" sz="4800"/>
            </a:br>
            <a:r>
              <a:rPr lang="en" sz="4800"/>
              <a:t>Application Security</a:t>
            </a:r>
            <a:endParaRPr sz="4800"/>
          </a:p>
        </p:txBody>
      </p:sp>
      <p:sp>
        <p:nvSpPr>
          <p:cNvPr id="911" name="Google Shape;911;p134"/>
          <p:cNvSpPr txBox="1">
            <a:spLocks noGrp="1"/>
          </p:cNvSpPr>
          <p:nvPr>
            <p:ph type="subTitle" idx="1"/>
          </p:nvPr>
        </p:nvSpPr>
        <p:spPr>
          <a:xfrm>
            <a:off x="294075" y="2816825"/>
            <a:ext cx="5576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Application Security Team</a:t>
            </a:r>
            <a:r>
              <a:rPr lang="en"/>
              <a:t>, Duo Security</a:t>
            </a:r>
            <a:endParaRPr b="1"/>
          </a:p>
          <a:p>
            <a:pPr marL="0" lvl="0" indent="0" algn="l" rtl="0">
              <a:spcBef>
                <a:spcPts val="0"/>
              </a:spcBef>
              <a:spcAft>
                <a:spcPts val="0"/>
              </a:spcAft>
              <a:buNone/>
            </a:pPr>
            <a:endParaRPr>
              <a:solidFill>
                <a:srgbClr val="363F44"/>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XXE happen?</a:t>
            </a:r>
            <a:endParaRPr/>
          </a:p>
        </p:txBody>
      </p:sp>
      <p:sp>
        <p:nvSpPr>
          <p:cNvPr id="1145" name="Google Shape;1145;p170"/>
          <p:cNvSpPr txBox="1"/>
          <p:nvPr/>
        </p:nvSpPr>
        <p:spPr>
          <a:xfrm>
            <a:off x="311700" y="1437050"/>
            <a:ext cx="1299000" cy="289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800" b="1">
                <a:solidFill>
                  <a:srgbClr val="6BBF4E"/>
                </a:solidFill>
              </a:rPr>
              <a:t>1.</a:t>
            </a:r>
            <a:endParaRPr sz="2800" b="1">
              <a:solidFill>
                <a:srgbClr val="6BBF4E"/>
              </a:solidFill>
            </a:endParaRPr>
          </a:p>
          <a:p>
            <a:pPr marL="0" lvl="0" indent="0" algn="l" rtl="0">
              <a:lnSpc>
                <a:spcPct val="100000"/>
              </a:lnSpc>
              <a:spcBef>
                <a:spcPts val="0"/>
              </a:spcBef>
              <a:spcAft>
                <a:spcPts val="0"/>
              </a:spcAft>
              <a:buNone/>
            </a:pPr>
            <a:r>
              <a:rPr lang="en">
                <a:solidFill>
                  <a:srgbClr val="54626A"/>
                </a:solidFill>
              </a:rPr>
              <a:t>User input is allowed into the XML content.</a:t>
            </a:r>
            <a:endParaRPr>
              <a:solidFill>
                <a:srgbClr val="54626A"/>
              </a:solidFill>
            </a:endParaRPr>
          </a:p>
        </p:txBody>
      </p:sp>
      <p:sp>
        <p:nvSpPr>
          <p:cNvPr id="1146" name="Google Shape;1146;p170"/>
          <p:cNvSpPr txBox="1"/>
          <p:nvPr/>
        </p:nvSpPr>
        <p:spPr>
          <a:xfrm>
            <a:off x="1870451" y="1437050"/>
            <a:ext cx="1419900" cy="28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b="1">
                <a:solidFill>
                  <a:srgbClr val="6BBF4E"/>
                </a:solidFill>
              </a:rPr>
              <a:t>2.</a:t>
            </a:r>
            <a:endParaRPr>
              <a:solidFill>
                <a:srgbClr val="54626A"/>
              </a:solidFill>
            </a:endParaRPr>
          </a:p>
          <a:p>
            <a:pPr marL="0" lvl="0" indent="0" algn="l" rtl="0">
              <a:lnSpc>
                <a:spcPct val="100000"/>
              </a:lnSpc>
              <a:spcBef>
                <a:spcPts val="0"/>
              </a:spcBef>
              <a:spcAft>
                <a:spcPts val="0"/>
              </a:spcAft>
              <a:buNone/>
            </a:pPr>
            <a:r>
              <a:rPr lang="en">
                <a:solidFill>
                  <a:srgbClr val="54626A"/>
                </a:solidFill>
              </a:rPr>
              <a:t>This content is passed into a parser for evaluation and extraction.</a:t>
            </a:r>
            <a:endParaRPr>
              <a:solidFill>
                <a:srgbClr val="54626A"/>
              </a:solidFill>
            </a:endParaRPr>
          </a:p>
        </p:txBody>
      </p:sp>
      <p:sp>
        <p:nvSpPr>
          <p:cNvPr id="1147" name="Google Shape;1147;p170"/>
          <p:cNvSpPr txBox="1"/>
          <p:nvPr/>
        </p:nvSpPr>
        <p:spPr>
          <a:xfrm>
            <a:off x="3604038" y="1437050"/>
            <a:ext cx="1612500" cy="28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b="1">
                <a:solidFill>
                  <a:srgbClr val="6BBF4E"/>
                </a:solidFill>
              </a:rPr>
              <a:t>3.</a:t>
            </a:r>
            <a:endParaRPr>
              <a:solidFill>
                <a:srgbClr val="54626A"/>
              </a:solidFill>
            </a:endParaRPr>
          </a:p>
          <a:p>
            <a:pPr marL="0" lvl="0" indent="0" algn="l" rtl="0">
              <a:lnSpc>
                <a:spcPct val="100000"/>
              </a:lnSpc>
              <a:spcBef>
                <a:spcPts val="0"/>
              </a:spcBef>
              <a:spcAft>
                <a:spcPts val="0"/>
              </a:spcAft>
              <a:buNone/>
            </a:pPr>
            <a:r>
              <a:rPr lang="en">
                <a:solidFill>
                  <a:srgbClr val="54626A"/>
                </a:solidFill>
              </a:rPr>
              <a:t>Due to misconfiguration, the parser expands the entities by default.</a:t>
            </a:r>
            <a:endParaRPr>
              <a:solidFill>
                <a:srgbClr val="54626A"/>
              </a:solidFill>
            </a:endParaRPr>
          </a:p>
        </p:txBody>
      </p:sp>
      <p:sp>
        <p:nvSpPr>
          <p:cNvPr id="1148" name="Google Shape;1148;p170"/>
          <p:cNvSpPr txBox="1"/>
          <p:nvPr/>
        </p:nvSpPr>
        <p:spPr>
          <a:xfrm>
            <a:off x="5443649" y="1437050"/>
            <a:ext cx="1419900" cy="289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800" b="1">
                <a:solidFill>
                  <a:srgbClr val="6BBF4E"/>
                </a:solidFill>
              </a:rPr>
              <a:t>4.</a:t>
            </a:r>
            <a:endParaRPr sz="2800" b="1">
              <a:solidFill>
                <a:srgbClr val="6BBF4E"/>
              </a:solidFill>
            </a:endParaRPr>
          </a:p>
          <a:p>
            <a:pPr marL="0" lvl="0" indent="0" algn="l" rtl="0">
              <a:lnSpc>
                <a:spcPct val="100000"/>
              </a:lnSpc>
              <a:spcBef>
                <a:spcPts val="0"/>
              </a:spcBef>
              <a:spcAft>
                <a:spcPts val="0"/>
              </a:spcAft>
              <a:buNone/>
            </a:pPr>
            <a:r>
              <a:rPr lang="en">
                <a:solidFill>
                  <a:srgbClr val="54626A"/>
                </a:solidFill>
              </a:rPr>
              <a:t>The malicious user XML content is then activated as a part of processing.</a:t>
            </a:r>
            <a:endParaRPr>
              <a:solidFill>
                <a:srgbClr val="54626A"/>
              </a:solidFill>
            </a:endParaRPr>
          </a:p>
          <a:p>
            <a:pPr marL="914400" marR="0" lvl="0" indent="0" algn="l" rtl="0">
              <a:lnSpc>
                <a:spcPct val="100000"/>
              </a:lnSpc>
              <a:spcBef>
                <a:spcPts val="0"/>
              </a:spcBef>
              <a:spcAft>
                <a:spcPts val="0"/>
              </a:spcAft>
              <a:buNone/>
            </a:pPr>
            <a:endParaRPr>
              <a:solidFill>
                <a:srgbClr val="54626A"/>
              </a:solidFill>
            </a:endParaRPr>
          </a:p>
        </p:txBody>
      </p:sp>
      <p:sp>
        <p:nvSpPr>
          <p:cNvPr id="1149" name="Google Shape;1149;p170"/>
          <p:cNvSpPr txBox="1"/>
          <p:nvPr/>
        </p:nvSpPr>
        <p:spPr>
          <a:xfrm>
            <a:off x="7090650" y="1437050"/>
            <a:ext cx="1770300" cy="289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800" b="1">
                <a:solidFill>
                  <a:srgbClr val="6BBF4E"/>
                </a:solidFill>
              </a:rPr>
              <a:t>5.</a:t>
            </a:r>
            <a:endParaRPr sz="2800" b="1">
              <a:solidFill>
                <a:srgbClr val="6BBF4E"/>
              </a:solidFill>
            </a:endParaRPr>
          </a:p>
          <a:p>
            <a:pPr marL="0" lvl="0" indent="0" algn="l" rtl="0">
              <a:lnSpc>
                <a:spcPct val="100000"/>
              </a:lnSpc>
              <a:spcBef>
                <a:spcPts val="0"/>
              </a:spcBef>
              <a:spcAft>
                <a:spcPts val="0"/>
              </a:spcAft>
              <a:buNone/>
            </a:pPr>
            <a:r>
              <a:rPr lang="en">
                <a:solidFill>
                  <a:srgbClr val="54626A"/>
                </a:solidFill>
              </a:rPr>
              <a:t>The malicious XML then executes the attack, potentially causing:</a:t>
            </a:r>
            <a:endParaRPr>
              <a:solidFill>
                <a:srgbClr val="54626A"/>
              </a:solidFill>
            </a:endParaRPr>
          </a:p>
          <a:p>
            <a:pPr marL="457200" lvl="0" indent="-317500" algn="l" rtl="0">
              <a:lnSpc>
                <a:spcPct val="100000"/>
              </a:lnSpc>
              <a:spcBef>
                <a:spcPts val="1000"/>
              </a:spcBef>
              <a:spcAft>
                <a:spcPts val="0"/>
              </a:spcAft>
              <a:buClr>
                <a:srgbClr val="6BBF4E"/>
              </a:buClr>
              <a:buSzPts val="1400"/>
              <a:buAutoNum type="arabicPeriod"/>
            </a:pPr>
            <a:r>
              <a:rPr lang="en">
                <a:solidFill>
                  <a:srgbClr val="54626A"/>
                </a:solidFill>
              </a:rPr>
              <a:t>Denial of service</a:t>
            </a:r>
            <a:endParaRPr>
              <a:solidFill>
                <a:srgbClr val="54626A"/>
              </a:solidFill>
            </a:endParaRPr>
          </a:p>
          <a:p>
            <a:pPr marL="457200" lvl="0" indent="-317500" algn="l" rtl="0">
              <a:lnSpc>
                <a:spcPct val="100000"/>
              </a:lnSpc>
              <a:spcBef>
                <a:spcPts val="1000"/>
              </a:spcBef>
              <a:spcAft>
                <a:spcPts val="0"/>
              </a:spcAft>
              <a:buClr>
                <a:srgbClr val="6BBF4E"/>
              </a:buClr>
              <a:buSzPts val="1400"/>
              <a:buAutoNum type="arabicPeriod"/>
            </a:pPr>
            <a:r>
              <a:rPr lang="en">
                <a:solidFill>
                  <a:srgbClr val="54626A"/>
                </a:solidFill>
              </a:rPr>
              <a:t>Information leakage</a:t>
            </a:r>
            <a:endParaRPr>
              <a:solidFill>
                <a:srgbClr val="54626A"/>
              </a:solidFill>
            </a:endParaRPr>
          </a:p>
          <a:p>
            <a:pPr marL="457200" lvl="0" indent="-317500" algn="l" rtl="0">
              <a:lnSpc>
                <a:spcPct val="100000"/>
              </a:lnSpc>
              <a:spcBef>
                <a:spcPts val="1000"/>
              </a:spcBef>
              <a:spcAft>
                <a:spcPts val="1000"/>
              </a:spcAft>
              <a:buClr>
                <a:srgbClr val="6BBF4E"/>
              </a:buClr>
              <a:buSzPts val="1400"/>
              <a:buAutoNum type="arabicPeriod"/>
            </a:pPr>
            <a:r>
              <a:rPr lang="en">
                <a:solidFill>
                  <a:srgbClr val="54626A"/>
                </a:solidFill>
              </a:rPr>
              <a:t>Code execution</a:t>
            </a:r>
            <a:endParaRPr>
              <a:solidFill>
                <a:srgbClr val="54626A"/>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XXE Example #1: Billion Laughs</a:t>
            </a:r>
            <a:endParaRPr/>
          </a:p>
        </p:txBody>
      </p:sp>
      <p:sp>
        <p:nvSpPr>
          <p:cNvPr id="1155" name="Google Shape;1155;p171"/>
          <p:cNvSpPr txBox="1"/>
          <p:nvPr/>
        </p:nvSpPr>
        <p:spPr>
          <a:xfrm>
            <a:off x="409725" y="1237950"/>
            <a:ext cx="8247000" cy="2894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&lt;?xml version="1.0"?&gt;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&lt;!DOCTYPE lolz [</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 &lt;!ENTITY lol "lol"&gt;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 &lt;!ELEMENT lolz (#PCDATA)&gt;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 &lt;!ENTITY lol1 "&amp;lol;&amp;lol;&amp;lol;&amp;lol;&amp;lol;&amp;lol;&amp;lol;&amp;lol;&amp;lol;&amp;lol;"&gt;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 &lt;!ENTITY lol2 "&amp;lol1;&amp;lol1;&amp;lol1;&amp;lol1;&amp;lol1;&amp;lol1;&amp;lol1;&amp;lol1;&amp;lol1;&amp;lol1;"&gt;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 &lt;!ENTITY lol3 "&amp;lol2;&amp;lol2;&amp;lol2;&amp;lol2;&amp;lol2;&amp;lol2;&amp;lol2;&amp;lol2;&amp;lol2;&amp;lol2;"&gt;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 &lt;!ENTITY lol4 "&amp;lol3;&amp;lol3;&amp;lol3;&amp;lol3;&amp;lol3;&amp;lol3;&amp;lol3;&amp;lol3;&amp;lol3;&amp;lol3;"&gt;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 ........</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&lt;lolz&gt;&amp;lol100;&lt;/lolz&gt;</a:t>
            </a:r>
            <a:endParaRPr sz="1200">
              <a:solidFill>
                <a:srgbClr val="FFFFFF"/>
              </a:solidFill>
              <a:latin typeface="Source Code Pro"/>
              <a:ea typeface="Source Code Pro"/>
              <a:cs typeface="Source Code Pro"/>
              <a:sym typeface="Source Code Pr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XXE Example #2: File Injection</a:t>
            </a:r>
            <a:endParaRPr/>
          </a:p>
        </p:txBody>
      </p:sp>
      <p:sp>
        <p:nvSpPr>
          <p:cNvPr id="1161" name="Google Shape;1161;p172"/>
          <p:cNvSpPr txBox="1"/>
          <p:nvPr/>
        </p:nvSpPr>
        <p:spPr>
          <a:xfrm>
            <a:off x="392275" y="1360000"/>
            <a:ext cx="4848300" cy="206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&lt;?xml version="1.0" encoding="ISO-8859-1"?&gt;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&lt;!DOCTYPE foo [ &lt;!ELEMENT foo ANY &gt;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&lt;!ENTITY xxe SYSTEM "</a:t>
            </a:r>
            <a:r>
              <a:rPr lang="en" sz="1200" b="1">
                <a:solidFill>
                  <a:srgbClr val="FFFFFF"/>
                </a:solidFill>
                <a:latin typeface="Source Code Pro"/>
                <a:ea typeface="Source Code Pro"/>
                <a:cs typeface="Source Code Pro"/>
                <a:sym typeface="Source Code Pro"/>
              </a:rPr>
              <a:t>file:///etc/passwd</a:t>
            </a:r>
            <a:r>
              <a:rPr lang="en" sz="1200">
                <a:solidFill>
                  <a:srgbClr val="FFFFFF"/>
                </a:solidFill>
                <a:latin typeface="Source Code Pro"/>
                <a:ea typeface="Source Code Pro"/>
                <a:cs typeface="Source Code Pro"/>
                <a:sym typeface="Source Code Pro"/>
              </a:rPr>
              <a:t>" &gt;]&gt;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&lt;creds&gt;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    &lt;user&gt;&amp;xxe;&lt;/user&gt;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Source Code Pro"/>
                <a:ea typeface="Source Code Pro"/>
                <a:cs typeface="Source Code Pro"/>
                <a:sym typeface="Source Code Pro"/>
              </a:rPr>
              <a:t>    &lt;pass&gt;mypass&lt;/pass&gt;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&lt;/creds&gt;</a:t>
            </a:r>
            <a:endParaRPr sz="1200">
              <a:solidFill>
                <a:srgbClr val="FFFFFF"/>
              </a:solidFill>
              <a:latin typeface="Source Code Pro"/>
              <a:ea typeface="Source Code Pro"/>
              <a:cs typeface="Source Code Pro"/>
              <a:sym typeface="Source Code Pro"/>
            </a:endParaRPr>
          </a:p>
        </p:txBody>
      </p:sp>
      <p:sp>
        <p:nvSpPr>
          <p:cNvPr id="1162" name="Google Shape;1162;p172"/>
          <p:cNvSpPr txBox="1"/>
          <p:nvPr/>
        </p:nvSpPr>
        <p:spPr>
          <a:xfrm>
            <a:off x="3325275" y="2724150"/>
            <a:ext cx="5331300" cy="206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&lt;?xml version="1.0" encoding="ISO-8859-1"?&gt;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&lt;!DOCTYPE foo [ &lt;!ELEMENT foo ANY &gt;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&lt;!ENTITY xxe SYSTEM "</a:t>
            </a:r>
            <a:r>
              <a:rPr lang="en" sz="1200" b="1">
                <a:solidFill>
                  <a:srgbClr val="FFFFFF"/>
                </a:solidFill>
                <a:latin typeface="Source Code Pro"/>
                <a:ea typeface="Source Code Pro"/>
                <a:cs typeface="Source Code Pro"/>
                <a:sym typeface="Source Code Pro"/>
              </a:rPr>
              <a:t>http://192.168.0.1/secret.txt</a:t>
            </a:r>
            <a:r>
              <a:rPr lang="en" sz="1200">
                <a:solidFill>
                  <a:srgbClr val="FFFFFF"/>
                </a:solidFill>
                <a:latin typeface="Source Code Pro"/>
                <a:ea typeface="Source Code Pro"/>
                <a:cs typeface="Source Code Pro"/>
                <a:sym typeface="Source Code Pro"/>
              </a:rPr>
              <a:t>" &gt;]&gt;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&lt;creds&gt;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    &lt;user&gt;&amp;xxe;&lt;/user&gt;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    &lt;pass&gt;mypass&lt;/pass&gt;</a:t>
            </a:r>
            <a:endParaRPr sz="1200">
              <a:solidFill>
                <a:srgbClr val="FFFFFF"/>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r>
              <a:rPr lang="en" sz="1200">
                <a:solidFill>
                  <a:srgbClr val="FFFFFF"/>
                </a:solidFill>
                <a:latin typeface="Source Code Pro"/>
                <a:ea typeface="Source Code Pro"/>
                <a:cs typeface="Source Code Pro"/>
                <a:sym typeface="Source Code Pro"/>
              </a:rPr>
              <a:t>&lt;/creds&gt;</a:t>
            </a:r>
            <a:endParaRPr sz="1200">
              <a:solidFill>
                <a:srgbClr val="FFFFFF"/>
              </a:solidFill>
              <a:latin typeface="Source Code Pro"/>
              <a:ea typeface="Source Code Pro"/>
              <a:cs typeface="Source Code Pro"/>
              <a:sym typeface="Source Code Pr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XXE Example #3: Code Execution</a:t>
            </a:r>
            <a:endParaRPr/>
          </a:p>
        </p:txBody>
      </p:sp>
      <p:sp>
        <p:nvSpPr>
          <p:cNvPr id="1168" name="Google Shape;1168;p173"/>
          <p:cNvSpPr txBox="1"/>
          <p:nvPr/>
        </p:nvSpPr>
        <p:spPr>
          <a:xfrm>
            <a:off x="409725" y="1237950"/>
            <a:ext cx="8247000" cy="227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rgbClr val="F3F3F3"/>
                </a:solidFill>
                <a:latin typeface="Source Code Pro"/>
                <a:ea typeface="Source Code Pro"/>
                <a:cs typeface="Source Code Pro"/>
                <a:sym typeface="Source Code Pro"/>
              </a:rPr>
              <a:t>&lt;?xml version="1.0" encoding="ISO-8859-1"?&gt;</a:t>
            </a:r>
            <a:endParaRPr sz="1200">
              <a:solidFill>
                <a:srgbClr val="F3F3F3"/>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r>
              <a:rPr lang="en" sz="1200">
                <a:solidFill>
                  <a:srgbClr val="F3F3F3"/>
                </a:solidFill>
                <a:latin typeface="Source Code Pro"/>
                <a:ea typeface="Source Code Pro"/>
                <a:cs typeface="Source Code Pro"/>
                <a:sym typeface="Source Code Pro"/>
              </a:rPr>
              <a:t>&lt;!DOCTYPE foo [ &lt;!ELEMENT foo ANY &gt;</a:t>
            </a:r>
            <a:endParaRPr sz="1200">
              <a:solidFill>
                <a:srgbClr val="F3F3F3"/>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r>
              <a:rPr lang="en" sz="1200">
                <a:solidFill>
                  <a:srgbClr val="F3F3F3"/>
                </a:solidFill>
                <a:latin typeface="Source Code Pro"/>
                <a:ea typeface="Source Code Pro"/>
                <a:cs typeface="Source Code Pro"/>
                <a:sym typeface="Source Code Pro"/>
              </a:rPr>
              <a:t>&lt;!ENTITY xxe SYSTEM "expect://id" &gt;]&gt;</a:t>
            </a:r>
            <a:endParaRPr sz="1200">
              <a:solidFill>
                <a:srgbClr val="F3F3F3"/>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r>
              <a:rPr lang="en" sz="1200">
                <a:solidFill>
                  <a:srgbClr val="F3F3F3"/>
                </a:solidFill>
                <a:latin typeface="Source Code Pro"/>
                <a:ea typeface="Source Code Pro"/>
                <a:cs typeface="Source Code Pro"/>
                <a:sym typeface="Source Code Pro"/>
              </a:rPr>
              <a:t>&lt;creds&gt;</a:t>
            </a:r>
            <a:endParaRPr sz="1200">
              <a:solidFill>
                <a:srgbClr val="F3F3F3"/>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r>
              <a:rPr lang="en" sz="1200">
                <a:solidFill>
                  <a:srgbClr val="F3F3F3"/>
                </a:solidFill>
                <a:latin typeface="Source Code Pro"/>
                <a:ea typeface="Source Code Pro"/>
                <a:cs typeface="Source Code Pro"/>
                <a:sym typeface="Source Code Pro"/>
              </a:rPr>
              <a:t>    &lt;user&gt;&amp;xxe;&lt;/user&gt;</a:t>
            </a:r>
            <a:endParaRPr sz="1200">
              <a:solidFill>
                <a:srgbClr val="F3F3F3"/>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r>
              <a:rPr lang="en" sz="1200">
                <a:solidFill>
                  <a:srgbClr val="F3F3F3"/>
                </a:solidFill>
                <a:latin typeface="Source Code Pro"/>
                <a:ea typeface="Source Code Pro"/>
                <a:cs typeface="Source Code Pro"/>
                <a:sym typeface="Source Code Pro"/>
              </a:rPr>
              <a:t>    &lt;pass&gt;mypass&lt;/pass&gt;</a:t>
            </a:r>
            <a:endParaRPr sz="1200">
              <a:solidFill>
                <a:srgbClr val="F3F3F3"/>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r>
              <a:rPr lang="en" sz="1200">
                <a:solidFill>
                  <a:srgbClr val="F3F3F3"/>
                </a:solidFill>
                <a:latin typeface="Source Code Pro"/>
                <a:ea typeface="Source Code Pro"/>
                <a:cs typeface="Source Code Pro"/>
                <a:sym typeface="Source Code Pro"/>
              </a:rPr>
              <a:t>&lt;/creds&gt;</a:t>
            </a:r>
            <a:endParaRPr sz="1200">
              <a:solidFill>
                <a:srgbClr val="F3F3F3"/>
              </a:solidFill>
              <a:latin typeface="Source Code Pro"/>
              <a:ea typeface="Source Code Pro"/>
              <a:cs typeface="Source Code Pro"/>
              <a:sym typeface="Source Code Pro"/>
            </a:endParaRPr>
          </a:p>
          <a:p>
            <a:pPr marL="0" lvl="0" indent="0" algn="l" rtl="0">
              <a:lnSpc>
                <a:spcPct val="150000"/>
              </a:lnSpc>
              <a:spcBef>
                <a:spcPts val="0"/>
              </a:spcBef>
              <a:spcAft>
                <a:spcPts val="0"/>
              </a:spcAft>
              <a:buClr>
                <a:schemeClr val="dk1"/>
              </a:buClr>
              <a:buSzPts val="1100"/>
              <a:buFont typeface="Arial"/>
              <a:buNone/>
            </a:pPr>
            <a:endParaRPr sz="1200">
              <a:solidFill>
                <a:srgbClr val="F3F3F3"/>
              </a:solidFill>
              <a:latin typeface="Source Code Pro"/>
              <a:ea typeface="Source Code Pro"/>
              <a:cs typeface="Source Code Pro"/>
              <a:sym typeface="Source Code Pro"/>
            </a:endParaRPr>
          </a:p>
          <a:p>
            <a:pPr marL="0" lvl="0" indent="0" algn="l" rtl="0">
              <a:lnSpc>
                <a:spcPct val="150000"/>
              </a:lnSpc>
              <a:spcBef>
                <a:spcPts val="0"/>
              </a:spcBef>
              <a:spcAft>
                <a:spcPts val="0"/>
              </a:spcAft>
              <a:buNone/>
            </a:pPr>
            <a:endParaRPr sz="1200">
              <a:solidFill>
                <a:srgbClr val="F3F3F3"/>
              </a:solidFill>
              <a:latin typeface="Source Code Pro"/>
              <a:ea typeface="Source Code Pro"/>
              <a:cs typeface="Source Code Pro"/>
              <a:sym typeface="Source Code Pro"/>
            </a:endParaRPr>
          </a:p>
        </p:txBody>
      </p:sp>
      <p:sp>
        <p:nvSpPr>
          <p:cNvPr id="1169" name="Google Shape;1169;p173"/>
          <p:cNvSpPr txBox="1"/>
          <p:nvPr/>
        </p:nvSpPr>
        <p:spPr>
          <a:xfrm>
            <a:off x="409725" y="3733375"/>
            <a:ext cx="70875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BBF4E"/>
                </a:solidFill>
              </a:rPr>
              <a:t>“expect” is a PHP extension allows interaction with processes through PTY.</a:t>
            </a:r>
            <a:endParaRPr b="1">
              <a:solidFill>
                <a:srgbClr val="6BBF4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a:t>
            </a:r>
            <a:endParaRPr/>
          </a:p>
        </p:txBody>
      </p:sp>
      <p:sp>
        <p:nvSpPr>
          <p:cNvPr id="1175" name="Google Shape;1175;p174"/>
          <p:cNvSpPr txBox="1">
            <a:spLocks noGrp="1"/>
          </p:cNvSpPr>
          <p:nvPr>
            <p:ph type="body" idx="1"/>
          </p:nvPr>
        </p:nvSpPr>
        <p:spPr>
          <a:xfrm>
            <a:off x="404800" y="1152475"/>
            <a:ext cx="65052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Disable auto-entity expansion on the parser</a:t>
            </a:r>
            <a:endParaRPr/>
          </a:p>
          <a:p>
            <a:pPr marL="914400" lvl="1" indent="-304800" algn="l" rtl="0">
              <a:lnSpc>
                <a:spcPct val="100000"/>
              </a:lnSpc>
              <a:spcBef>
                <a:spcPts val="0"/>
              </a:spcBef>
              <a:spcAft>
                <a:spcPts val="0"/>
              </a:spcAft>
              <a:buSzPts val="1200"/>
              <a:buChar char="○"/>
            </a:pPr>
            <a:r>
              <a:rPr lang="en"/>
              <a:t>Wide range of different parsers for many different languages, </a:t>
            </a:r>
            <a:br>
              <a:rPr lang="en"/>
            </a:br>
            <a:r>
              <a:rPr lang="en"/>
              <a:t>each with its own method</a:t>
            </a:r>
            <a:endParaRPr/>
          </a:p>
          <a:p>
            <a:pPr marL="914400" lvl="1" indent="-304800" algn="l" rtl="0">
              <a:lnSpc>
                <a:spcPct val="100000"/>
              </a:lnSpc>
              <a:spcBef>
                <a:spcPts val="0"/>
              </a:spcBef>
              <a:spcAft>
                <a:spcPts val="0"/>
              </a:spcAft>
              <a:buSzPts val="1200"/>
              <a:buChar char="○"/>
            </a:pPr>
            <a:r>
              <a:rPr lang="en"/>
              <a:t>Ensure the setting is the default</a:t>
            </a:r>
            <a:endParaRPr/>
          </a:p>
          <a:p>
            <a:pPr marL="914400" lvl="1" indent="-304800" algn="l" rtl="0">
              <a:lnSpc>
                <a:spcPct val="100000"/>
              </a:lnSpc>
              <a:spcBef>
                <a:spcPts val="0"/>
              </a:spcBef>
              <a:spcAft>
                <a:spcPts val="0"/>
              </a:spcAft>
              <a:buSzPts val="1200"/>
              <a:buChar char="○"/>
            </a:pPr>
            <a:r>
              <a:rPr lang="en"/>
              <a:t>Access </a:t>
            </a:r>
            <a:endParaRPr/>
          </a:p>
          <a:p>
            <a:pPr marL="457200" lvl="0" indent="-304800" algn="l" rtl="0">
              <a:lnSpc>
                <a:spcPct val="100000"/>
              </a:lnSpc>
              <a:spcBef>
                <a:spcPts val="1000"/>
              </a:spcBef>
              <a:spcAft>
                <a:spcPts val="0"/>
              </a:spcAft>
              <a:buSzPts val="1200"/>
              <a:buChar char="●"/>
            </a:pPr>
            <a:r>
              <a:rPr lang="en"/>
              <a:t>If access to the entities is required, use parser controls</a:t>
            </a:r>
            <a:endParaRPr/>
          </a:p>
          <a:p>
            <a:pPr marL="914400" lvl="1" indent="-304800" algn="l" rtl="0">
              <a:lnSpc>
                <a:spcPct val="100000"/>
              </a:lnSpc>
              <a:spcBef>
                <a:spcPts val="0"/>
              </a:spcBef>
              <a:spcAft>
                <a:spcPts val="0"/>
              </a:spcAft>
              <a:buSzPts val="1200"/>
              <a:buChar char="○"/>
            </a:pPr>
            <a:r>
              <a:rPr lang="en"/>
              <a:t>Prevent access to external entities</a:t>
            </a:r>
            <a:endParaRPr sz="1400"/>
          </a:p>
          <a:p>
            <a:pPr marL="914400" lvl="1" indent="-304800" algn="l" rtl="0">
              <a:lnSpc>
                <a:spcPct val="100000"/>
              </a:lnSpc>
              <a:spcBef>
                <a:spcPts val="0"/>
              </a:spcBef>
              <a:spcAft>
                <a:spcPts val="0"/>
              </a:spcAft>
              <a:buSzPts val="1200"/>
              <a:buChar char="○"/>
            </a:pPr>
            <a:r>
              <a:rPr lang="en"/>
              <a:t>Take extra care when using these values</a:t>
            </a:r>
            <a:endParaRPr/>
          </a:p>
          <a:p>
            <a:pPr marL="457200" lvl="0" indent="-304800" algn="l" rtl="0">
              <a:lnSpc>
                <a:spcPct val="100000"/>
              </a:lnSpc>
              <a:spcBef>
                <a:spcPts val="1000"/>
              </a:spcBef>
              <a:spcAft>
                <a:spcPts val="0"/>
              </a:spcAft>
              <a:buSzPts val="1200"/>
              <a:buChar char="●"/>
            </a:pPr>
            <a:r>
              <a:rPr lang="en"/>
              <a:t>Don’t allow unvalidated user input into your XML</a:t>
            </a:r>
            <a:endParaRPr/>
          </a:p>
          <a:p>
            <a:pPr marL="914400" lvl="1" indent="-304800" algn="l" rtl="0">
              <a:lnSpc>
                <a:spcPct val="100000"/>
              </a:lnSpc>
              <a:spcBef>
                <a:spcPts val="0"/>
              </a:spcBef>
              <a:spcAft>
                <a:spcPts val="0"/>
              </a:spcAft>
              <a:buSzPts val="1200"/>
              <a:buChar char="○"/>
            </a:pPr>
            <a:r>
              <a:rPr lang="en"/>
              <a:t>Ensure that user input is valid and only contains what you expect</a:t>
            </a:r>
            <a:endParaRPr/>
          </a:p>
          <a:p>
            <a:pPr marL="914400" lvl="1" indent="-304800" algn="l" rtl="0">
              <a:lnSpc>
                <a:spcPct val="100000"/>
              </a:lnSpc>
              <a:spcBef>
                <a:spcPts val="0"/>
              </a:spcBef>
              <a:spcAft>
                <a:spcPts val="0"/>
              </a:spcAft>
              <a:buSzPts val="1200"/>
              <a:buChar char="○"/>
            </a:pPr>
            <a:r>
              <a:rPr lang="en"/>
              <a:t>If there is a requirement, escape it correctly for the XML context</a:t>
            </a:r>
            <a:endParaRPr/>
          </a:p>
        </p:txBody>
      </p:sp>
      <p:pic>
        <p:nvPicPr>
          <p:cNvPr id="1176" name="Google Shape;1176;p174"/>
          <p:cNvPicPr preferRelativeResize="0"/>
          <p:nvPr/>
        </p:nvPicPr>
        <p:blipFill>
          <a:blip r:embed="rId3">
            <a:alphaModFix/>
          </a:blip>
          <a:stretch>
            <a:fillRect/>
          </a:stretch>
        </p:blipFill>
        <p:spPr>
          <a:xfrm>
            <a:off x="7044100" y="1098999"/>
            <a:ext cx="2413625" cy="2416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75"/>
          <p:cNvSpPr txBox="1">
            <a:spLocks noGrp="1"/>
          </p:cNvSpPr>
          <p:nvPr>
            <p:ph type="title"/>
          </p:nvPr>
        </p:nvSpPr>
        <p:spPr>
          <a:xfrm>
            <a:off x="242450" y="1013125"/>
            <a:ext cx="6199800" cy="345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Lack of Sufficient Logging &amp; Monitoring</a:t>
            </a:r>
            <a:endParaRPr sz="2400"/>
          </a:p>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pic>
        <p:nvPicPr>
          <p:cNvPr id="1186" name="Google Shape;1186;p17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177"/>
          <p:cNvSpPr txBox="1">
            <a:spLocks noGrp="1"/>
          </p:cNvSpPr>
          <p:nvPr>
            <p:ph type="body" idx="1"/>
          </p:nvPr>
        </p:nvSpPr>
        <p:spPr>
          <a:xfrm>
            <a:off x="429300" y="1149800"/>
            <a:ext cx="8285400" cy="3505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You can’t detect what you can’t measure</a:t>
            </a:r>
            <a:endParaRPr/>
          </a:p>
          <a:p>
            <a:pPr marL="914400" lvl="1" indent="-304800" algn="l" rtl="0">
              <a:lnSpc>
                <a:spcPct val="100000"/>
              </a:lnSpc>
              <a:spcBef>
                <a:spcPts val="0"/>
              </a:spcBef>
              <a:spcAft>
                <a:spcPts val="0"/>
              </a:spcAft>
              <a:buSzPts val="1200"/>
              <a:buChar char="○"/>
            </a:pPr>
            <a:r>
              <a:rPr lang="en"/>
              <a:t>Provides context into the use and abuse of your environment</a:t>
            </a:r>
            <a:endParaRPr/>
          </a:p>
          <a:p>
            <a:pPr marL="914400" lvl="1" indent="-304800" algn="l" rtl="0">
              <a:lnSpc>
                <a:spcPct val="100000"/>
              </a:lnSpc>
              <a:spcBef>
                <a:spcPts val="0"/>
              </a:spcBef>
              <a:spcAft>
                <a:spcPts val="0"/>
              </a:spcAft>
              <a:buSzPts val="1200"/>
              <a:buChar char="○"/>
            </a:pPr>
            <a:r>
              <a:rPr lang="en"/>
              <a:t>Logging based on failures is important, but sometimes successes are too</a:t>
            </a:r>
            <a:endParaRPr/>
          </a:p>
          <a:p>
            <a:pPr marL="914400" lvl="1" indent="-304800" algn="l" rtl="0">
              <a:lnSpc>
                <a:spcPct val="100000"/>
              </a:lnSpc>
              <a:spcBef>
                <a:spcPts val="0"/>
              </a:spcBef>
              <a:spcAft>
                <a:spcPts val="0"/>
              </a:spcAft>
              <a:buSzPts val="1200"/>
              <a:buChar char="○"/>
            </a:pPr>
            <a:r>
              <a:rPr lang="en"/>
              <a:t>Real-time detection is crucial to response times and approach</a:t>
            </a:r>
            <a:endParaRPr/>
          </a:p>
          <a:p>
            <a:pPr marL="457200" lvl="0" indent="-304800" algn="l" rtl="0">
              <a:lnSpc>
                <a:spcPct val="100000"/>
              </a:lnSpc>
              <a:spcBef>
                <a:spcPts val="1000"/>
              </a:spcBef>
              <a:spcAft>
                <a:spcPts val="0"/>
              </a:spcAft>
              <a:buSzPts val="1200"/>
              <a:buChar char="●"/>
            </a:pPr>
            <a:r>
              <a:rPr lang="en"/>
              <a:t>Logging must be analyzed</a:t>
            </a:r>
            <a:endParaRPr/>
          </a:p>
          <a:p>
            <a:pPr marL="914400" lvl="1" indent="-304800" algn="l" rtl="0">
              <a:lnSpc>
                <a:spcPct val="100000"/>
              </a:lnSpc>
              <a:spcBef>
                <a:spcPts val="0"/>
              </a:spcBef>
              <a:spcAft>
                <a:spcPts val="0"/>
              </a:spcAft>
              <a:buSzPts val="1200"/>
              <a:buChar char="○"/>
            </a:pPr>
            <a:r>
              <a:rPr lang="en"/>
              <a:t>Useless without analysis</a:t>
            </a:r>
            <a:endParaRPr/>
          </a:p>
          <a:p>
            <a:pPr marL="457200" lvl="0" indent="-304800" algn="l" rtl="0">
              <a:lnSpc>
                <a:spcPct val="100000"/>
              </a:lnSpc>
              <a:spcBef>
                <a:spcPts val="1000"/>
              </a:spcBef>
              <a:spcAft>
                <a:spcPts val="0"/>
              </a:spcAft>
              <a:buSzPts val="1200"/>
              <a:buChar char="●"/>
            </a:pPr>
            <a:r>
              <a:rPr lang="en"/>
              <a:t>Multiple benefits of good logging practices</a:t>
            </a:r>
            <a:endParaRPr/>
          </a:p>
          <a:p>
            <a:pPr marL="914400" lvl="1" indent="-304800" algn="l" rtl="0">
              <a:lnSpc>
                <a:spcPct val="100000"/>
              </a:lnSpc>
              <a:spcBef>
                <a:spcPts val="0"/>
              </a:spcBef>
              <a:spcAft>
                <a:spcPts val="0"/>
              </a:spcAft>
              <a:buSzPts val="1200"/>
              <a:buChar char="○"/>
            </a:pPr>
            <a:r>
              <a:rPr lang="en"/>
              <a:t>Easier to locate information in case of an investigation</a:t>
            </a:r>
            <a:endParaRPr/>
          </a:p>
          <a:p>
            <a:pPr marL="914400" lvl="1" indent="-304800" algn="l" rtl="0">
              <a:lnSpc>
                <a:spcPct val="100000"/>
              </a:lnSpc>
              <a:spcBef>
                <a:spcPts val="0"/>
              </a:spcBef>
              <a:spcAft>
                <a:spcPts val="0"/>
              </a:spcAft>
              <a:buSzPts val="1200"/>
              <a:buChar char="○"/>
            </a:pPr>
            <a:r>
              <a:rPr lang="en"/>
              <a:t>Potentially simpler identification of the origin of an attack</a:t>
            </a:r>
            <a:endParaRPr/>
          </a:p>
          <a:p>
            <a:pPr marL="914400" lvl="1" indent="-304800" algn="l" rtl="0">
              <a:lnSpc>
                <a:spcPct val="100000"/>
              </a:lnSpc>
              <a:spcBef>
                <a:spcPts val="0"/>
              </a:spcBef>
              <a:spcAft>
                <a:spcPts val="0"/>
              </a:spcAft>
              <a:buSzPts val="1200"/>
              <a:buChar char="○"/>
            </a:pPr>
            <a:r>
              <a:rPr lang="en"/>
              <a:t>Log evaluation post-incident can provide additional context to correct similar issues</a:t>
            </a:r>
            <a:endParaRPr/>
          </a:p>
        </p:txBody>
      </p:sp>
      <p:sp>
        <p:nvSpPr>
          <p:cNvPr id="1192" name="Google Shape;1192;p1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 of Sufficient Logging &amp; Monitoring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 Logging Issues</a:t>
            </a:r>
            <a:endParaRPr/>
          </a:p>
        </p:txBody>
      </p:sp>
      <p:sp>
        <p:nvSpPr>
          <p:cNvPr id="1198" name="Google Shape;1198;p178"/>
          <p:cNvSpPr txBox="1">
            <a:spLocks noGrp="1"/>
          </p:cNvSpPr>
          <p:nvPr>
            <p:ph type="title" idx="2"/>
          </p:nvPr>
        </p:nvSpPr>
        <p:spPr>
          <a:xfrm>
            <a:off x="1054225" y="1457575"/>
            <a:ext cx="22086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Difficult to detect anomalies</a:t>
            </a:r>
            <a:endParaRPr b="1"/>
          </a:p>
          <a:p>
            <a:pPr marL="457200" lvl="0" indent="-304800" algn="l" rtl="0">
              <a:spcBef>
                <a:spcPts val="1600"/>
              </a:spcBef>
              <a:spcAft>
                <a:spcPts val="0"/>
              </a:spcAft>
              <a:buSzPts val="1200"/>
              <a:buChar char="●"/>
            </a:pPr>
            <a:r>
              <a:rPr lang="en" sz="1400">
                <a:latin typeface="Helvetica Neue"/>
                <a:ea typeface="Helvetica Neue"/>
                <a:cs typeface="Helvetica Neue"/>
                <a:sym typeface="Helvetica Neue"/>
              </a:rPr>
              <a:t>Tooling can help (machine learning, thresholds, pattern matching)</a:t>
            </a:r>
            <a:endParaRPr sz="1400">
              <a:latin typeface="Helvetica Neue"/>
              <a:ea typeface="Helvetica Neue"/>
              <a:cs typeface="Helvetica Neue"/>
              <a:sym typeface="Helvetica Neue"/>
            </a:endParaRPr>
          </a:p>
          <a:p>
            <a:pPr marL="457200" lvl="0" indent="-304800" algn="l" rtl="0">
              <a:spcBef>
                <a:spcPts val="1000"/>
              </a:spcBef>
              <a:spcAft>
                <a:spcPts val="0"/>
              </a:spcAft>
              <a:buSzPts val="1200"/>
              <a:buChar char="●"/>
            </a:pPr>
            <a:r>
              <a:rPr lang="en" sz="1400">
                <a:latin typeface="Helvetica Neue"/>
                <a:ea typeface="Helvetica Neue"/>
                <a:cs typeface="Helvetica Neue"/>
                <a:sym typeface="Helvetica Neue"/>
              </a:rPr>
              <a:t>No replacement for humans</a:t>
            </a:r>
            <a:endParaRPr sz="1400">
              <a:latin typeface="Helvetica Neue"/>
              <a:ea typeface="Helvetica Neue"/>
              <a:cs typeface="Helvetica Neue"/>
              <a:sym typeface="Helvetica Neue"/>
            </a:endParaRPr>
          </a:p>
          <a:p>
            <a:pPr marL="0" lvl="0" indent="0" algn="l" rtl="0">
              <a:spcBef>
                <a:spcPts val="1000"/>
              </a:spcBef>
              <a:spcAft>
                <a:spcPts val="1000"/>
              </a:spcAft>
              <a:buNone/>
            </a:pPr>
            <a:endParaRPr/>
          </a:p>
        </p:txBody>
      </p:sp>
      <p:sp>
        <p:nvSpPr>
          <p:cNvPr id="1199" name="Google Shape;1199;p178"/>
          <p:cNvSpPr txBox="1">
            <a:spLocks noGrp="1"/>
          </p:cNvSpPr>
          <p:nvPr>
            <p:ph type="title" idx="3"/>
          </p:nvPr>
        </p:nvSpPr>
        <p:spPr>
          <a:xfrm>
            <a:off x="3467700" y="1457575"/>
            <a:ext cx="22086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Log Overload</a:t>
            </a:r>
            <a:endParaRPr b="1"/>
          </a:p>
          <a:p>
            <a:pPr marL="457200" lvl="0" indent="-304800" algn="l" rtl="0">
              <a:spcBef>
                <a:spcPts val="1600"/>
              </a:spcBef>
              <a:spcAft>
                <a:spcPts val="0"/>
              </a:spcAft>
              <a:buSzPts val="1200"/>
              <a:buChar char="●"/>
            </a:pPr>
            <a:r>
              <a:rPr lang="en" sz="1400">
                <a:latin typeface="Helvetica Neue"/>
                <a:ea typeface="Helvetica Neue"/>
                <a:cs typeface="Helvetica Neue"/>
                <a:sym typeface="Helvetica Neue"/>
              </a:rPr>
              <a:t>Too many logs to be overly useful without heavy evaluation</a:t>
            </a:r>
            <a:endParaRPr sz="1400">
              <a:latin typeface="Helvetica Neue"/>
              <a:ea typeface="Helvetica Neue"/>
              <a:cs typeface="Helvetica Neue"/>
              <a:sym typeface="Helvetica Neue"/>
            </a:endParaRPr>
          </a:p>
          <a:p>
            <a:pPr marL="0" lvl="0" indent="0" algn="l" rtl="0">
              <a:spcBef>
                <a:spcPts val="1000"/>
              </a:spcBef>
              <a:spcAft>
                <a:spcPts val="0"/>
              </a:spcAft>
              <a:buNone/>
            </a:pPr>
            <a:endParaRPr/>
          </a:p>
        </p:txBody>
      </p:sp>
      <p:sp>
        <p:nvSpPr>
          <p:cNvPr id="1200" name="Google Shape;1200;p178"/>
          <p:cNvSpPr txBox="1">
            <a:spLocks noGrp="1"/>
          </p:cNvSpPr>
          <p:nvPr>
            <p:ph type="title" idx="4"/>
          </p:nvPr>
        </p:nvSpPr>
        <p:spPr>
          <a:xfrm>
            <a:off x="5801525" y="1457575"/>
            <a:ext cx="22086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Monitoring alerts </a:t>
            </a:r>
            <a:endParaRPr b="1"/>
          </a:p>
          <a:p>
            <a:pPr marL="457200" lvl="0" indent="-304800" algn="l" rtl="0">
              <a:spcBef>
                <a:spcPts val="1600"/>
              </a:spcBef>
              <a:spcAft>
                <a:spcPts val="0"/>
              </a:spcAft>
              <a:buSzPts val="1200"/>
              <a:buChar char="●"/>
            </a:pPr>
            <a:r>
              <a:rPr lang="en" sz="1400">
                <a:latin typeface="Helvetica Neue"/>
                <a:ea typeface="Helvetica Neue"/>
                <a:cs typeface="Helvetica Neue"/>
                <a:sym typeface="Helvetica Neue"/>
              </a:rPr>
              <a:t>May require </a:t>
            </a:r>
            <a:br>
              <a:rPr lang="en" sz="1400">
                <a:latin typeface="Helvetica Neue"/>
                <a:ea typeface="Helvetica Neue"/>
                <a:cs typeface="Helvetica Neue"/>
                <a:sym typeface="Helvetica Neue"/>
              </a:rPr>
            </a:br>
            <a:r>
              <a:rPr lang="en" sz="1400">
                <a:latin typeface="Helvetica Neue"/>
                <a:ea typeface="Helvetica Neue"/>
                <a:cs typeface="Helvetica Neue"/>
                <a:sym typeface="Helvetica Neue"/>
              </a:rPr>
              <a:t>“threat hunters”</a:t>
            </a:r>
            <a:endParaRPr sz="1400">
              <a:latin typeface="Helvetica Neue"/>
              <a:ea typeface="Helvetica Neue"/>
              <a:cs typeface="Helvetica Neue"/>
              <a:sym typeface="Helvetica Neue"/>
            </a:endParaRPr>
          </a:p>
          <a:p>
            <a:pPr marL="457200" lvl="0" indent="-304800" algn="l" rtl="0">
              <a:spcBef>
                <a:spcPts val="1000"/>
              </a:spcBef>
              <a:spcAft>
                <a:spcPts val="0"/>
              </a:spcAft>
              <a:buSzPts val="1200"/>
              <a:buChar char="●"/>
            </a:pPr>
            <a:r>
              <a:rPr lang="en" sz="1400">
                <a:latin typeface="Helvetica Neue"/>
                <a:ea typeface="Helvetica Neue"/>
                <a:cs typeface="Helvetica Neue"/>
                <a:sym typeface="Helvetica Neue"/>
              </a:rPr>
              <a:t>False positives </a:t>
            </a:r>
            <a:br>
              <a:rPr lang="en" sz="1400">
                <a:latin typeface="Helvetica Neue"/>
                <a:ea typeface="Helvetica Neue"/>
                <a:cs typeface="Helvetica Neue"/>
                <a:sym typeface="Helvetica Neue"/>
              </a:rPr>
            </a:br>
            <a:r>
              <a:rPr lang="en" sz="1400">
                <a:latin typeface="Helvetica Neue"/>
                <a:ea typeface="Helvetica Neue"/>
                <a:cs typeface="Helvetica Neue"/>
                <a:sym typeface="Helvetica Neue"/>
              </a:rPr>
              <a:t>can eclipse actual problems</a:t>
            </a:r>
            <a:endParaRPr sz="1400">
              <a:latin typeface="Helvetica Neue"/>
              <a:ea typeface="Helvetica Neue"/>
              <a:cs typeface="Helvetica Neue"/>
              <a:sym typeface="Helvetica Neue"/>
            </a:endParaRPr>
          </a:p>
          <a:p>
            <a:pPr marL="0" lvl="0" indent="0" algn="l" rtl="0">
              <a:spcBef>
                <a:spcPts val="1000"/>
              </a:spcBef>
              <a:spcAft>
                <a:spcPts val="100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 Logging Recommendations</a:t>
            </a:r>
            <a:endParaRPr/>
          </a:p>
        </p:txBody>
      </p:sp>
      <p:sp>
        <p:nvSpPr>
          <p:cNvPr id="1206" name="Google Shape;1206;p179"/>
          <p:cNvSpPr txBox="1">
            <a:spLocks noGrp="1"/>
          </p:cNvSpPr>
          <p:nvPr>
            <p:ph type="body" idx="1"/>
          </p:nvPr>
        </p:nvSpPr>
        <p:spPr>
          <a:xfrm>
            <a:off x="429300" y="1149800"/>
            <a:ext cx="8285400" cy="3505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Plan on what to log and how to log it</a:t>
            </a:r>
            <a:endParaRPr/>
          </a:p>
          <a:p>
            <a:pPr marL="914400" lvl="1" indent="-304800" algn="l" rtl="0">
              <a:lnSpc>
                <a:spcPct val="100000"/>
              </a:lnSpc>
              <a:spcBef>
                <a:spcPts val="0"/>
              </a:spcBef>
              <a:spcAft>
                <a:spcPts val="0"/>
              </a:spcAft>
              <a:buSzPts val="1200"/>
              <a:buChar char="○"/>
            </a:pPr>
            <a:r>
              <a:rPr lang="en"/>
              <a:t>Log on purpose, “everything” is usually too much</a:t>
            </a:r>
            <a:endParaRPr/>
          </a:p>
          <a:p>
            <a:pPr marL="914400" lvl="1" indent="-304800" algn="l" rtl="0">
              <a:lnSpc>
                <a:spcPct val="100000"/>
              </a:lnSpc>
              <a:spcBef>
                <a:spcPts val="0"/>
              </a:spcBef>
              <a:spcAft>
                <a:spcPts val="0"/>
              </a:spcAft>
              <a:buSzPts val="1200"/>
              <a:buChar char="○"/>
            </a:pPr>
            <a:r>
              <a:rPr lang="en"/>
              <a:t>Define high risk areas that may require more detailed logs</a:t>
            </a:r>
            <a:endParaRPr/>
          </a:p>
          <a:p>
            <a:pPr marL="457200" lvl="0" indent="-304800" algn="l" rtl="0">
              <a:lnSpc>
                <a:spcPct val="100000"/>
              </a:lnSpc>
              <a:spcBef>
                <a:spcPts val="1000"/>
              </a:spcBef>
              <a:spcAft>
                <a:spcPts val="0"/>
              </a:spcAft>
              <a:buSzPts val="1200"/>
              <a:buChar char="●"/>
            </a:pPr>
            <a:r>
              <a:rPr lang="en"/>
              <a:t>Define the important indicators</a:t>
            </a:r>
            <a:endParaRPr/>
          </a:p>
          <a:p>
            <a:pPr marL="914400" lvl="1" indent="-304800" algn="l" rtl="0">
              <a:lnSpc>
                <a:spcPct val="100000"/>
              </a:lnSpc>
              <a:spcBef>
                <a:spcPts val="0"/>
              </a:spcBef>
              <a:spcAft>
                <a:spcPts val="0"/>
              </a:spcAft>
              <a:buSzPts val="1200"/>
              <a:buChar char="○"/>
            </a:pPr>
            <a:r>
              <a:rPr lang="en"/>
              <a:t>Not all log information is useful</a:t>
            </a:r>
            <a:endParaRPr/>
          </a:p>
          <a:p>
            <a:pPr marL="457200" lvl="0" indent="-304800" algn="l" rtl="0">
              <a:lnSpc>
                <a:spcPct val="100000"/>
              </a:lnSpc>
              <a:spcBef>
                <a:spcPts val="1000"/>
              </a:spcBef>
              <a:spcAft>
                <a:spcPts val="0"/>
              </a:spcAft>
              <a:buSzPts val="1200"/>
              <a:buChar char="●"/>
            </a:pPr>
            <a:r>
              <a:rPr lang="en"/>
              <a:t>Ensure the logging and monitoring solution is sustainable</a:t>
            </a:r>
            <a:endParaRPr/>
          </a:p>
          <a:p>
            <a:pPr marL="914400" lvl="1" indent="-304800" algn="l" rtl="0">
              <a:lnSpc>
                <a:spcPct val="100000"/>
              </a:lnSpc>
              <a:spcBef>
                <a:spcPts val="0"/>
              </a:spcBef>
              <a:spcAft>
                <a:spcPts val="0"/>
              </a:spcAft>
              <a:buSzPts val="1200"/>
              <a:buChar char="○"/>
            </a:pPr>
            <a:r>
              <a:rPr lang="en"/>
              <a:t>Will the new feature or system you’re adding greatly increase the log content?</a:t>
            </a:r>
            <a:endParaRPr/>
          </a:p>
          <a:p>
            <a:pPr marL="914400" lvl="1" indent="-304800" algn="l" rtl="0">
              <a:lnSpc>
                <a:spcPct val="100000"/>
              </a:lnSpc>
              <a:spcBef>
                <a:spcPts val="0"/>
              </a:spcBef>
              <a:spcAft>
                <a:spcPts val="0"/>
              </a:spcAft>
              <a:buSzPts val="1200"/>
              <a:buChar char="○"/>
            </a:pPr>
            <a:r>
              <a:rPr lang="en"/>
              <a:t>Does it measure up to the continuing requirements of your organization?</a:t>
            </a:r>
            <a:endParaRPr/>
          </a:p>
          <a:p>
            <a:pPr marL="914400" lvl="1" indent="-304800" algn="l" rtl="0">
              <a:lnSpc>
                <a:spcPct val="100000"/>
              </a:lnSpc>
              <a:spcBef>
                <a:spcPts val="0"/>
              </a:spcBef>
              <a:spcAft>
                <a:spcPts val="0"/>
              </a:spcAft>
              <a:buSzPts val="1200"/>
              <a:buChar char="○"/>
            </a:pPr>
            <a:r>
              <a:rPr lang="en"/>
              <a:t>Can it easily be integrated with centralized logging?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35"/>
          <p:cNvSpPr txBox="1">
            <a:spLocks noGrp="1"/>
          </p:cNvSpPr>
          <p:nvPr>
            <p:ph type="title"/>
          </p:nvPr>
        </p:nvSpPr>
        <p:spPr>
          <a:xfrm>
            <a:off x="242450" y="776875"/>
            <a:ext cx="6615600" cy="270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Cryptography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1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Security Logging Recommendations</a:t>
            </a:r>
            <a:endParaRPr/>
          </a:p>
        </p:txBody>
      </p:sp>
      <p:sp>
        <p:nvSpPr>
          <p:cNvPr id="1212" name="Google Shape;1212;p180"/>
          <p:cNvSpPr txBox="1"/>
          <p:nvPr/>
        </p:nvSpPr>
        <p:spPr>
          <a:xfrm>
            <a:off x="651550" y="1133350"/>
            <a:ext cx="5021400" cy="5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000"/>
              </a:spcAft>
              <a:buNone/>
            </a:pPr>
            <a:r>
              <a:rPr lang="en" sz="1800" b="1">
                <a:solidFill>
                  <a:srgbClr val="363F44"/>
                </a:solidFill>
                <a:latin typeface="Helvetica Neue"/>
                <a:ea typeface="Helvetica Neue"/>
                <a:cs typeface="Helvetica Neue"/>
                <a:sym typeface="Helvetica Neue"/>
              </a:rPr>
              <a:t>Logging locations</a:t>
            </a:r>
            <a:endParaRPr sz="1800" b="1">
              <a:solidFill>
                <a:srgbClr val="363F44"/>
              </a:solidFill>
              <a:latin typeface="Helvetica Neue"/>
              <a:ea typeface="Helvetica Neue"/>
              <a:cs typeface="Helvetica Neue"/>
              <a:sym typeface="Helvetica Neue"/>
            </a:endParaRPr>
          </a:p>
        </p:txBody>
      </p:sp>
      <p:sp>
        <p:nvSpPr>
          <p:cNvPr id="1213" name="Google Shape;1213;p180"/>
          <p:cNvSpPr txBox="1"/>
          <p:nvPr/>
        </p:nvSpPr>
        <p:spPr>
          <a:xfrm>
            <a:off x="651550" y="1647675"/>
            <a:ext cx="3661500" cy="235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363F44"/>
                </a:solidFill>
                <a:latin typeface="Helvetica Neue"/>
                <a:ea typeface="Helvetica Neue"/>
                <a:cs typeface="Helvetica Neue"/>
                <a:sym typeface="Helvetica Neue"/>
              </a:rPr>
              <a:t>Access level changes (login, assume user role, logout)</a:t>
            </a:r>
            <a:endParaRPr>
              <a:solidFill>
                <a:srgbClr val="363F44"/>
              </a:solidFill>
              <a:latin typeface="Helvetica Neue"/>
              <a:ea typeface="Helvetica Neue"/>
              <a:cs typeface="Helvetica Neue"/>
              <a:sym typeface="Helvetica Neue"/>
            </a:endParaRPr>
          </a:p>
          <a:p>
            <a:pPr marL="0" lvl="0" indent="0" algn="l" rtl="0">
              <a:lnSpc>
                <a:spcPct val="100000"/>
              </a:lnSpc>
              <a:spcBef>
                <a:spcPts val="1000"/>
              </a:spcBef>
              <a:spcAft>
                <a:spcPts val="0"/>
              </a:spcAft>
              <a:buNone/>
            </a:pPr>
            <a:r>
              <a:rPr lang="en">
                <a:solidFill>
                  <a:srgbClr val="363F44"/>
                </a:solidFill>
                <a:latin typeface="Helvetica Neue"/>
                <a:ea typeface="Helvetica Neue"/>
                <a:cs typeface="Helvetica Neue"/>
                <a:sym typeface="Helvetica Neue"/>
              </a:rPr>
              <a:t>Higher-risk data changes</a:t>
            </a:r>
            <a:endParaRPr>
              <a:solidFill>
                <a:srgbClr val="363F44"/>
              </a:solidFill>
              <a:latin typeface="Helvetica Neue"/>
              <a:ea typeface="Helvetica Neue"/>
              <a:cs typeface="Helvetica Neue"/>
              <a:sym typeface="Helvetica Neue"/>
            </a:endParaRPr>
          </a:p>
          <a:p>
            <a:pPr marL="0" lvl="0" indent="0" algn="l" rtl="0">
              <a:lnSpc>
                <a:spcPct val="100000"/>
              </a:lnSpc>
              <a:spcBef>
                <a:spcPts val="1000"/>
              </a:spcBef>
              <a:spcAft>
                <a:spcPts val="0"/>
              </a:spcAft>
              <a:buNone/>
            </a:pPr>
            <a:r>
              <a:rPr lang="en">
                <a:solidFill>
                  <a:srgbClr val="363F44"/>
                </a:solidFill>
                <a:latin typeface="Helvetica Neue"/>
                <a:ea typeface="Helvetica Neue"/>
                <a:cs typeface="Helvetica Neue"/>
                <a:sym typeface="Helvetica Neue"/>
              </a:rPr>
              <a:t>Details about secondary controls (forgot password, 2FA)</a:t>
            </a:r>
            <a:endParaRPr>
              <a:solidFill>
                <a:srgbClr val="363F44"/>
              </a:solidFill>
              <a:latin typeface="Helvetica Neue"/>
              <a:ea typeface="Helvetica Neue"/>
              <a:cs typeface="Helvetica Neue"/>
              <a:sym typeface="Helvetica Neue"/>
            </a:endParaRPr>
          </a:p>
          <a:p>
            <a:pPr marL="0" lvl="0" indent="0" algn="l" rtl="0">
              <a:lnSpc>
                <a:spcPct val="100000"/>
              </a:lnSpc>
              <a:spcBef>
                <a:spcPts val="1000"/>
              </a:spcBef>
              <a:spcAft>
                <a:spcPts val="0"/>
              </a:spcAft>
              <a:buNone/>
            </a:pPr>
            <a:r>
              <a:rPr lang="en">
                <a:solidFill>
                  <a:srgbClr val="363F44"/>
                </a:solidFill>
                <a:latin typeface="Helvetica Neue"/>
                <a:ea typeface="Helvetica Neue"/>
                <a:cs typeface="Helvetica Neue"/>
                <a:sym typeface="Helvetica Neue"/>
              </a:rPr>
              <a:t>Files added or accessed</a:t>
            </a:r>
            <a:endParaRPr>
              <a:solidFill>
                <a:srgbClr val="363F44"/>
              </a:solidFill>
              <a:latin typeface="Helvetica Neue"/>
              <a:ea typeface="Helvetica Neue"/>
              <a:cs typeface="Helvetica Neue"/>
              <a:sym typeface="Helvetica Neue"/>
            </a:endParaRPr>
          </a:p>
          <a:p>
            <a:pPr marL="0" lvl="0" indent="0" algn="l" rtl="0">
              <a:lnSpc>
                <a:spcPct val="100000"/>
              </a:lnSpc>
              <a:spcBef>
                <a:spcPts val="1000"/>
              </a:spcBef>
              <a:spcAft>
                <a:spcPts val="0"/>
              </a:spcAft>
              <a:buNone/>
            </a:pPr>
            <a:r>
              <a:rPr lang="en">
                <a:solidFill>
                  <a:srgbClr val="363F44"/>
                </a:solidFill>
                <a:latin typeface="Helvetica Neue"/>
                <a:ea typeface="Helvetica Neue"/>
                <a:cs typeface="Helvetica Neue"/>
                <a:sym typeface="Helvetica Neue"/>
              </a:rPr>
              <a:t>Authentication failures</a:t>
            </a:r>
            <a:endParaRPr>
              <a:solidFill>
                <a:srgbClr val="363F44"/>
              </a:solidFill>
              <a:latin typeface="Helvetica Neue"/>
              <a:ea typeface="Helvetica Neue"/>
              <a:cs typeface="Helvetica Neue"/>
              <a:sym typeface="Helvetica Neue"/>
            </a:endParaRPr>
          </a:p>
          <a:p>
            <a:pPr marL="0" lvl="0" indent="0" algn="l" rtl="0">
              <a:lnSpc>
                <a:spcPct val="100000"/>
              </a:lnSpc>
              <a:spcBef>
                <a:spcPts val="1000"/>
              </a:spcBef>
              <a:spcAft>
                <a:spcPts val="0"/>
              </a:spcAft>
              <a:buNone/>
            </a:pPr>
            <a:r>
              <a:rPr lang="en">
                <a:solidFill>
                  <a:srgbClr val="363F44"/>
                </a:solidFill>
                <a:latin typeface="Helvetica Neue"/>
                <a:ea typeface="Helvetica Neue"/>
                <a:cs typeface="Helvetica Neue"/>
                <a:sym typeface="Helvetica Neue"/>
              </a:rPr>
              <a:t>Authorization failures</a:t>
            </a:r>
            <a:endParaRPr>
              <a:solidFill>
                <a:srgbClr val="363F44"/>
              </a:solidFill>
              <a:latin typeface="Helvetica Neue"/>
              <a:ea typeface="Helvetica Neue"/>
              <a:cs typeface="Helvetica Neue"/>
              <a:sym typeface="Helvetica Neue"/>
            </a:endParaRPr>
          </a:p>
          <a:p>
            <a:pPr marL="0" lvl="0" indent="0" algn="l" rtl="0">
              <a:lnSpc>
                <a:spcPct val="100000"/>
              </a:lnSpc>
              <a:spcBef>
                <a:spcPts val="1000"/>
              </a:spcBef>
              <a:spcAft>
                <a:spcPts val="0"/>
              </a:spcAft>
              <a:buNone/>
            </a:pPr>
            <a:endParaRPr>
              <a:solidFill>
                <a:srgbClr val="363F44"/>
              </a:solidFill>
              <a:latin typeface="Helvetica Neue"/>
              <a:ea typeface="Helvetica Neue"/>
              <a:cs typeface="Helvetica Neue"/>
              <a:sym typeface="Helvetica Neue"/>
            </a:endParaRPr>
          </a:p>
          <a:p>
            <a:pPr marL="0" lvl="0" indent="0" algn="l" rtl="0">
              <a:lnSpc>
                <a:spcPct val="100000"/>
              </a:lnSpc>
              <a:spcBef>
                <a:spcPts val="1000"/>
              </a:spcBef>
              <a:spcAft>
                <a:spcPts val="1000"/>
              </a:spcAft>
              <a:buNone/>
            </a:pPr>
            <a:endParaRPr>
              <a:solidFill>
                <a:srgbClr val="363F44"/>
              </a:solidFill>
              <a:latin typeface="Helvetica Neue"/>
              <a:ea typeface="Helvetica Neue"/>
              <a:cs typeface="Helvetica Neue"/>
              <a:sym typeface="Helvetica Neue"/>
            </a:endParaRPr>
          </a:p>
        </p:txBody>
      </p:sp>
      <p:sp>
        <p:nvSpPr>
          <p:cNvPr id="1214" name="Google Shape;1214;p180"/>
          <p:cNvSpPr txBox="1"/>
          <p:nvPr/>
        </p:nvSpPr>
        <p:spPr>
          <a:xfrm>
            <a:off x="4811125" y="1647675"/>
            <a:ext cx="3531900" cy="235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363F44"/>
                </a:solidFill>
                <a:latin typeface="Helvetica Neue"/>
                <a:ea typeface="Helvetica Neue"/>
                <a:cs typeface="Helvetica Neue"/>
                <a:sym typeface="Helvetica Neue"/>
              </a:rPr>
              <a:t>User input validation failures</a:t>
            </a:r>
            <a:endParaRPr>
              <a:solidFill>
                <a:srgbClr val="363F44"/>
              </a:solidFill>
              <a:latin typeface="Helvetica Neue"/>
              <a:ea typeface="Helvetica Neue"/>
              <a:cs typeface="Helvetica Neue"/>
              <a:sym typeface="Helvetica Neue"/>
            </a:endParaRPr>
          </a:p>
          <a:p>
            <a:pPr marL="0" lvl="0" indent="0" algn="l" rtl="0">
              <a:lnSpc>
                <a:spcPct val="100000"/>
              </a:lnSpc>
              <a:spcBef>
                <a:spcPts val="1000"/>
              </a:spcBef>
              <a:spcAft>
                <a:spcPts val="0"/>
              </a:spcAft>
              <a:buNone/>
            </a:pPr>
            <a:r>
              <a:rPr lang="en">
                <a:solidFill>
                  <a:srgbClr val="363F44"/>
                </a:solidFill>
                <a:latin typeface="Helvetica Neue"/>
                <a:ea typeface="Helvetica Neue"/>
                <a:cs typeface="Helvetica Neue"/>
                <a:sym typeface="Helvetica Neue"/>
              </a:rPr>
              <a:t>Session management issues</a:t>
            </a:r>
            <a:endParaRPr>
              <a:solidFill>
                <a:srgbClr val="363F44"/>
              </a:solidFill>
              <a:latin typeface="Helvetica Neue"/>
              <a:ea typeface="Helvetica Neue"/>
              <a:cs typeface="Helvetica Neue"/>
              <a:sym typeface="Helvetica Neue"/>
            </a:endParaRPr>
          </a:p>
          <a:p>
            <a:pPr marL="0" lvl="0" indent="0" algn="l" rtl="0">
              <a:lnSpc>
                <a:spcPct val="100000"/>
              </a:lnSpc>
              <a:spcBef>
                <a:spcPts val="1000"/>
              </a:spcBef>
              <a:spcAft>
                <a:spcPts val="0"/>
              </a:spcAft>
              <a:buNone/>
            </a:pPr>
            <a:r>
              <a:rPr lang="en">
                <a:solidFill>
                  <a:srgbClr val="363F44"/>
                </a:solidFill>
                <a:latin typeface="Helvetica Neue"/>
                <a:ea typeface="Helvetica Neue"/>
                <a:cs typeface="Helvetica Neue"/>
                <a:sym typeface="Helvetica Neue"/>
              </a:rPr>
              <a:t>Changes in permissioning</a:t>
            </a:r>
            <a:endParaRPr>
              <a:solidFill>
                <a:srgbClr val="363F44"/>
              </a:solidFill>
              <a:latin typeface="Helvetica Neue"/>
              <a:ea typeface="Helvetica Neue"/>
              <a:cs typeface="Helvetica Neue"/>
              <a:sym typeface="Helvetica Neue"/>
            </a:endParaRPr>
          </a:p>
          <a:p>
            <a:pPr marL="0" lvl="0" indent="0" algn="l" rtl="0">
              <a:lnSpc>
                <a:spcPct val="100000"/>
              </a:lnSpc>
              <a:spcBef>
                <a:spcPts val="1000"/>
              </a:spcBef>
              <a:spcAft>
                <a:spcPts val="0"/>
              </a:spcAft>
              <a:buNone/>
            </a:pPr>
            <a:r>
              <a:rPr lang="en">
                <a:solidFill>
                  <a:srgbClr val="363F44"/>
                </a:solidFill>
                <a:latin typeface="Helvetica Neue"/>
                <a:ea typeface="Helvetica Neue"/>
                <a:cs typeface="Helvetica Neue"/>
                <a:sym typeface="Helvetica Neue"/>
              </a:rPr>
              <a:t>Third-party errors</a:t>
            </a:r>
            <a:endParaRPr>
              <a:solidFill>
                <a:srgbClr val="363F44"/>
              </a:solidFill>
              <a:latin typeface="Helvetica Neue"/>
              <a:ea typeface="Helvetica Neue"/>
              <a:cs typeface="Helvetica Neue"/>
              <a:sym typeface="Helvetica Neue"/>
            </a:endParaRPr>
          </a:p>
          <a:p>
            <a:pPr marL="0" lvl="0" indent="0" algn="l" rtl="0">
              <a:lnSpc>
                <a:spcPct val="100000"/>
              </a:lnSpc>
              <a:spcBef>
                <a:spcPts val="1000"/>
              </a:spcBef>
              <a:spcAft>
                <a:spcPts val="1000"/>
              </a:spcAft>
              <a:buClr>
                <a:schemeClr val="dk1"/>
              </a:buClr>
              <a:buSzPts val="1100"/>
              <a:buFont typeface="Arial"/>
              <a:buNone/>
            </a:pPr>
            <a:r>
              <a:rPr lang="en">
                <a:solidFill>
                  <a:srgbClr val="363F44"/>
                </a:solidFill>
                <a:latin typeface="Helvetica Neue"/>
                <a:ea typeface="Helvetica Neue"/>
                <a:cs typeface="Helvetica Neue"/>
                <a:sym typeface="Helvetica Neue"/>
              </a:rPr>
              <a:t>Exceptions</a:t>
            </a:r>
            <a:endParaRPr>
              <a:solidFill>
                <a:srgbClr val="363F44"/>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81"/>
          <p:cNvSpPr txBox="1">
            <a:spLocks noGrp="1"/>
          </p:cNvSpPr>
          <p:nvPr>
            <p:ph type="title"/>
          </p:nvPr>
        </p:nvSpPr>
        <p:spPr>
          <a:xfrm>
            <a:off x="242450" y="2045200"/>
            <a:ext cx="6615600" cy="241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Using Vulnerable Components</a:t>
            </a:r>
            <a:endParaRPr sz="2400"/>
          </a:p>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82"/>
          <p:cNvSpPr txBox="1">
            <a:spLocks noGrp="1"/>
          </p:cNvSpPr>
          <p:nvPr>
            <p:ph type="title"/>
          </p:nvPr>
        </p:nvSpPr>
        <p:spPr>
          <a:xfrm>
            <a:off x="322850" y="470325"/>
            <a:ext cx="75396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Vulnerable Dependencies?</a:t>
            </a:r>
            <a:endParaRPr/>
          </a:p>
        </p:txBody>
      </p:sp>
      <p:sp>
        <p:nvSpPr>
          <p:cNvPr id="1225" name="Google Shape;1225;p182"/>
          <p:cNvSpPr txBox="1">
            <a:spLocks noGrp="1"/>
          </p:cNvSpPr>
          <p:nvPr>
            <p:ph type="subTitle" idx="1"/>
          </p:nvPr>
        </p:nvSpPr>
        <p:spPr>
          <a:xfrm>
            <a:off x="404800" y="1198725"/>
            <a:ext cx="6732900" cy="1663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Any piece of software (component) that has known vulnerabilities, published or unpublished</a:t>
            </a:r>
            <a:endParaRPr/>
          </a:p>
          <a:p>
            <a:pPr marL="457200" lvl="0" indent="-304800" algn="l" rtl="0">
              <a:lnSpc>
                <a:spcPct val="100000"/>
              </a:lnSpc>
              <a:spcBef>
                <a:spcPts val="1000"/>
              </a:spcBef>
              <a:spcAft>
                <a:spcPts val="0"/>
              </a:spcAft>
              <a:buSzPts val="1200"/>
              <a:buChar char="●"/>
            </a:pPr>
            <a:r>
              <a:rPr lang="en"/>
              <a:t>Vulnerability sources</a:t>
            </a:r>
            <a:endParaRPr/>
          </a:p>
          <a:p>
            <a:pPr marL="914400" lvl="0" indent="-317500" algn="l" rtl="0">
              <a:lnSpc>
                <a:spcPct val="100000"/>
              </a:lnSpc>
              <a:spcBef>
                <a:spcPts val="0"/>
              </a:spcBef>
              <a:spcAft>
                <a:spcPts val="0"/>
              </a:spcAft>
              <a:buSzPts val="1400"/>
              <a:buChar char="●"/>
            </a:pPr>
            <a:r>
              <a:rPr lang="en" sz="1400"/>
              <a:t>Public disclosure via independent researcher</a:t>
            </a:r>
            <a:endParaRPr sz="1400"/>
          </a:p>
          <a:p>
            <a:pPr marL="914400" lvl="0" indent="-317500" algn="l" rtl="0">
              <a:lnSpc>
                <a:spcPct val="100000"/>
              </a:lnSpc>
              <a:spcBef>
                <a:spcPts val="0"/>
              </a:spcBef>
              <a:spcAft>
                <a:spcPts val="0"/>
              </a:spcAft>
              <a:buSzPts val="1400"/>
              <a:buChar char="●"/>
            </a:pPr>
            <a:r>
              <a:rPr lang="en" sz="1400"/>
              <a:t>Disclosure by the project itself</a:t>
            </a:r>
            <a:endParaRPr sz="1400"/>
          </a:p>
          <a:p>
            <a:pPr marL="914400" lvl="0" indent="-317500" algn="l" rtl="0">
              <a:lnSpc>
                <a:spcPct val="100000"/>
              </a:lnSpc>
              <a:spcBef>
                <a:spcPts val="0"/>
              </a:spcBef>
              <a:spcAft>
                <a:spcPts val="0"/>
              </a:spcAft>
              <a:buSzPts val="1400"/>
              <a:buChar char="●"/>
            </a:pPr>
            <a:r>
              <a:rPr lang="en" sz="1400"/>
              <a:t>Results of automated scanning (e.g. Black Duck, SourceClear)</a:t>
            </a:r>
            <a:endParaRPr sz="1400"/>
          </a:p>
          <a:p>
            <a:pPr marL="914400" lvl="0" indent="-317500" algn="l" rtl="0">
              <a:lnSpc>
                <a:spcPct val="100000"/>
              </a:lnSpc>
              <a:spcBef>
                <a:spcPts val="0"/>
              </a:spcBef>
              <a:spcAft>
                <a:spcPts val="0"/>
              </a:spcAft>
              <a:buSzPts val="1400"/>
              <a:buChar char="●"/>
            </a:pPr>
            <a:r>
              <a:rPr lang="en" sz="1400"/>
              <a:t>Internally known issues</a:t>
            </a:r>
            <a:endParaRPr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83"/>
          <p:cNvSpPr txBox="1">
            <a:spLocks noGrp="1"/>
          </p:cNvSpPr>
          <p:nvPr>
            <p:ph type="title"/>
          </p:nvPr>
        </p:nvSpPr>
        <p:spPr>
          <a:xfrm>
            <a:off x="311700" y="470325"/>
            <a:ext cx="4044900" cy="13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Why is this </a:t>
            </a:r>
            <a:br>
              <a:rPr lang="en" sz="2800"/>
            </a:br>
            <a:r>
              <a:rPr lang="en" sz="2800"/>
              <a:t>so important?</a:t>
            </a:r>
            <a:endParaRPr sz="2800"/>
          </a:p>
        </p:txBody>
      </p:sp>
      <p:sp>
        <p:nvSpPr>
          <p:cNvPr id="1231" name="Google Shape;1231;p183"/>
          <p:cNvSpPr txBox="1">
            <a:spLocks noGrp="1"/>
          </p:cNvSpPr>
          <p:nvPr>
            <p:ph type="body" idx="1"/>
          </p:nvPr>
        </p:nvSpPr>
        <p:spPr>
          <a:xfrm>
            <a:off x="311700" y="1714500"/>
            <a:ext cx="3299100" cy="2854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363F44"/>
              </a:buClr>
              <a:buSzPts val="1200"/>
              <a:buChar char="●"/>
            </a:pPr>
            <a:r>
              <a:rPr lang="en">
                <a:solidFill>
                  <a:srgbClr val="363F44"/>
                </a:solidFill>
              </a:rPr>
              <a:t>90% of all applications make use of third-party components</a:t>
            </a:r>
            <a:br>
              <a:rPr lang="en">
                <a:solidFill>
                  <a:srgbClr val="363F44"/>
                </a:solidFill>
              </a:rPr>
            </a:br>
            <a:endParaRPr>
              <a:solidFill>
                <a:srgbClr val="363F44"/>
              </a:solidFill>
            </a:endParaRPr>
          </a:p>
          <a:p>
            <a:pPr marL="457200" lvl="0" indent="-304800" algn="l" rtl="0">
              <a:lnSpc>
                <a:spcPct val="100000"/>
              </a:lnSpc>
              <a:spcBef>
                <a:spcPts val="0"/>
              </a:spcBef>
              <a:spcAft>
                <a:spcPts val="0"/>
              </a:spcAft>
              <a:buClr>
                <a:srgbClr val="363F44"/>
              </a:buClr>
              <a:buSzPts val="1200"/>
              <a:buChar char="●"/>
            </a:pPr>
            <a:r>
              <a:rPr lang="en">
                <a:solidFill>
                  <a:srgbClr val="363F44"/>
                </a:solidFill>
              </a:rPr>
              <a:t>Dependencies of dependencies of dependencies...</a:t>
            </a:r>
            <a:endParaRPr>
              <a:solidFill>
                <a:srgbClr val="363F44"/>
              </a:solidFill>
            </a:endParaRPr>
          </a:p>
        </p:txBody>
      </p:sp>
      <p:pic>
        <p:nvPicPr>
          <p:cNvPr id="1232" name="Google Shape;1232;p183"/>
          <p:cNvPicPr preferRelativeResize="0"/>
          <p:nvPr/>
        </p:nvPicPr>
        <p:blipFill rotWithShape="1">
          <a:blip r:embed="rId3">
            <a:alphaModFix/>
          </a:blip>
          <a:srcRect l="20073" r="20079"/>
          <a:stretch/>
        </p:blipFill>
        <p:spPr>
          <a:xfrm>
            <a:off x="3671450" y="0"/>
            <a:ext cx="5472550" cy="5138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184"/>
          <p:cNvSpPr txBox="1">
            <a:spLocks noGrp="1"/>
          </p:cNvSpPr>
          <p:nvPr>
            <p:ph type="body" idx="1"/>
          </p:nvPr>
        </p:nvSpPr>
        <p:spPr>
          <a:xfrm>
            <a:off x="311700" y="1601925"/>
            <a:ext cx="3896700" cy="33603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363F44"/>
              </a:buClr>
              <a:buSzPts val="1200"/>
              <a:buChar char="●"/>
            </a:pPr>
            <a:r>
              <a:rPr lang="en"/>
              <a:t>Python packages</a:t>
            </a:r>
            <a:endParaRPr/>
          </a:p>
          <a:p>
            <a:pPr marL="457200" lvl="0" indent="-304800" algn="l" rtl="0">
              <a:lnSpc>
                <a:spcPct val="100000"/>
              </a:lnSpc>
              <a:spcBef>
                <a:spcPts val="1000"/>
              </a:spcBef>
              <a:spcAft>
                <a:spcPts val="0"/>
              </a:spcAft>
              <a:buClr>
                <a:srgbClr val="363F44"/>
              </a:buClr>
              <a:buSzPts val="1200"/>
              <a:buChar char="●"/>
            </a:pPr>
            <a:r>
              <a:rPr lang="en"/>
              <a:t>Ruby gems</a:t>
            </a:r>
            <a:endParaRPr/>
          </a:p>
          <a:p>
            <a:pPr marL="457200" lvl="0" indent="-304800" algn="l" rtl="0">
              <a:lnSpc>
                <a:spcPct val="100000"/>
              </a:lnSpc>
              <a:spcBef>
                <a:spcPts val="1000"/>
              </a:spcBef>
              <a:spcAft>
                <a:spcPts val="0"/>
              </a:spcAft>
              <a:buClr>
                <a:srgbClr val="363F44"/>
              </a:buClr>
              <a:buSzPts val="1200"/>
              <a:buChar char="●"/>
            </a:pPr>
            <a:r>
              <a:rPr lang="en"/>
              <a:t>NPM packages (Node.js)</a:t>
            </a:r>
            <a:endParaRPr/>
          </a:p>
          <a:p>
            <a:pPr marL="457200" lvl="0" indent="-304800" algn="l" rtl="0">
              <a:lnSpc>
                <a:spcPct val="100000"/>
              </a:lnSpc>
              <a:spcBef>
                <a:spcPts val="1000"/>
              </a:spcBef>
              <a:spcAft>
                <a:spcPts val="0"/>
              </a:spcAft>
              <a:buClr>
                <a:srgbClr val="363F44"/>
              </a:buClr>
              <a:buSzPts val="1200"/>
              <a:buChar char="●"/>
            </a:pPr>
            <a:r>
              <a:rPr lang="en"/>
              <a:t>Microsoft .NET packages</a:t>
            </a:r>
            <a:endParaRPr/>
          </a:p>
          <a:p>
            <a:pPr marL="457200" lvl="0" indent="-304800" algn="l" rtl="0">
              <a:lnSpc>
                <a:spcPct val="100000"/>
              </a:lnSpc>
              <a:spcBef>
                <a:spcPts val="1000"/>
              </a:spcBef>
              <a:spcAft>
                <a:spcPts val="0"/>
              </a:spcAft>
              <a:buClr>
                <a:srgbClr val="363F44"/>
              </a:buClr>
              <a:buSzPts val="1200"/>
              <a:buChar char="●"/>
            </a:pPr>
            <a:r>
              <a:rPr lang="en"/>
              <a:t>WordPress plugins</a:t>
            </a:r>
            <a:endParaRPr/>
          </a:p>
          <a:p>
            <a:pPr marL="457200" lvl="0" indent="-304800" algn="l" rtl="0">
              <a:lnSpc>
                <a:spcPct val="100000"/>
              </a:lnSpc>
              <a:spcBef>
                <a:spcPts val="1000"/>
              </a:spcBef>
              <a:spcAft>
                <a:spcPts val="0"/>
              </a:spcAft>
              <a:buClr>
                <a:srgbClr val="363F44"/>
              </a:buClr>
              <a:buSzPts val="1200"/>
              <a:buChar char="●"/>
            </a:pPr>
            <a:r>
              <a:rPr lang="en"/>
              <a:t>Composer packages (PHP)</a:t>
            </a:r>
            <a:endParaRPr/>
          </a:p>
          <a:p>
            <a:pPr marL="457200" lvl="0" indent="-304800" algn="l" rtl="0">
              <a:lnSpc>
                <a:spcPct val="100000"/>
              </a:lnSpc>
              <a:spcBef>
                <a:spcPts val="1000"/>
              </a:spcBef>
              <a:spcAft>
                <a:spcPts val="1000"/>
              </a:spcAft>
              <a:buClr>
                <a:srgbClr val="363F44"/>
              </a:buClr>
              <a:buSzPts val="1200"/>
              <a:buChar char="●"/>
            </a:pPr>
            <a:r>
              <a:rPr lang="en"/>
              <a:t>Maven (Java)</a:t>
            </a:r>
            <a:endParaRPr/>
          </a:p>
        </p:txBody>
      </p:sp>
      <p:sp>
        <p:nvSpPr>
          <p:cNvPr id="1238" name="Google Shape;1238;p184"/>
          <p:cNvSpPr txBox="1"/>
          <p:nvPr/>
        </p:nvSpPr>
        <p:spPr>
          <a:xfrm>
            <a:off x="5007075" y="545525"/>
            <a:ext cx="3896700" cy="417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rgbClr val="363F44"/>
                </a:solidFill>
                <a:latin typeface="Helvetica Neue"/>
                <a:ea typeface="Helvetica Neue"/>
                <a:cs typeface="Helvetica Neue"/>
                <a:sym typeface="Helvetica Neue"/>
              </a:rPr>
              <a:t>...and many, </a:t>
            </a:r>
            <a:r>
              <a:rPr lang="en" sz="4800" b="1">
                <a:solidFill>
                  <a:srgbClr val="363F44"/>
                </a:solidFill>
                <a:latin typeface="Helvetica Neue"/>
                <a:ea typeface="Helvetica Neue"/>
                <a:cs typeface="Helvetica Neue"/>
                <a:sym typeface="Helvetica Neue"/>
              </a:rPr>
              <a:t>many more.</a:t>
            </a:r>
            <a:endParaRPr sz="4800" b="1">
              <a:solidFill>
                <a:srgbClr val="363F44"/>
              </a:solidFill>
              <a:latin typeface="Helvetica Neue"/>
              <a:ea typeface="Helvetica Neue"/>
              <a:cs typeface="Helvetica Neue"/>
              <a:sym typeface="Helvetica Neue"/>
            </a:endParaRPr>
          </a:p>
        </p:txBody>
      </p:sp>
      <p:sp>
        <p:nvSpPr>
          <p:cNvPr id="1239" name="Google Shape;1239;p184"/>
          <p:cNvSpPr txBox="1">
            <a:spLocks noGrp="1"/>
          </p:cNvSpPr>
          <p:nvPr>
            <p:ph type="title"/>
          </p:nvPr>
        </p:nvSpPr>
        <p:spPr>
          <a:xfrm>
            <a:off x="311700" y="470325"/>
            <a:ext cx="4044900" cy="13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A Flavor for Every Language</a:t>
            </a:r>
            <a:endParaRPr sz="2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85"/>
          <p:cNvSpPr txBox="1">
            <a:spLocks noGrp="1"/>
          </p:cNvSpPr>
          <p:nvPr>
            <p:ph type="subTitle" idx="1"/>
          </p:nvPr>
        </p:nvSpPr>
        <p:spPr>
          <a:xfrm>
            <a:off x="404800" y="1198725"/>
            <a:ext cx="7666918" cy="1663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dirty="0"/>
              <a:t>Risk depends on the functionality the component provides</a:t>
            </a:r>
            <a:endParaRPr dirty="0"/>
          </a:p>
          <a:p>
            <a:pPr marL="914400" lvl="1" indent="-304800" algn="l" rtl="0">
              <a:lnSpc>
                <a:spcPct val="100000"/>
              </a:lnSpc>
              <a:spcBef>
                <a:spcPts val="0"/>
              </a:spcBef>
              <a:spcAft>
                <a:spcPts val="0"/>
              </a:spcAft>
              <a:buSzPts val="1200"/>
              <a:buChar char="○"/>
            </a:pPr>
            <a:r>
              <a:rPr lang="en" dirty="0"/>
              <a:t>Templating libraries: XSS injection</a:t>
            </a:r>
            <a:endParaRPr dirty="0"/>
          </a:p>
          <a:p>
            <a:pPr marL="914400" lvl="1" indent="-304800" algn="l" rtl="0">
              <a:lnSpc>
                <a:spcPct val="100000"/>
              </a:lnSpc>
              <a:spcBef>
                <a:spcPts val="0"/>
              </a:spcBef>
              <a:spcAft>
                <a:spcPts val="0"/>
              </a:spcAft>
              <a:buSzPts val="1200"/>
              <a:buChar char="○"/>
            </a:pPr>
            <a:r>
              <a:rPr lang="en" dirty="0"/>
              <a:t>Database library: SQL injection</a:t>
            </a:r>
            <a:endParaRPr dirty="0"/>
          </a:p>
          <a:p>
            <a:pPr marL="914400" lvl="1" indent="-304800" algn="l" rtl="0">
              <a:lnSpc>
                <a:spcPct val="100000"/>
              </a:lnSpc>
              <a:spcBef>
                <a:spcPts val="0"/>
              </a:spcBef>
              <a:spcAft>
                <a:spcPts val="0"/>
              </a:spcAft>
              <a:buSzPts val="1200"/>
              <a:buChar char="○"/>
            </a:pPr>
            <a:r>
              <a:rPr lang="en" dirty="0"/>
              <a:t>Encryption library: Weak or incorrect cipher use</a:t>
            </a:r>
            <a:endParaRPr dirty="0"/>
          </a:p>
          <a:p>
            <a:pPr marL="914400" lvl="1" indent="-304800" algn="l" rtl="0">
              <a:lnSpc>
                <a:spcPct val="100000"/>
              </a:lnSpc>
              <a:spcBef>
                <a:spcPts val="0"/>
              </a:spcBef>
              <a:spcAft>
                <a:spcPts val="0"/>
              </a:spcAft>
              <a:buSzPts val="1200"/>
              <a:buChar char="○"/>
            </a:pPr>
            <a:r>
              <a:rPr lang="en" dirty="0"/>
              <a:t>Authentication library: Bypass of controls</a:t>
            </a:r>
            <a:endParaRPr dirty="0"/>
          </a:p>
          <a:p>
            <a:pPr marL="457200" lvl="0" indent="-304800" algn="l" rtl="0">
              <a:lnSpc>
                <a:spcPct val="100000"/>
              </a:lnSpc>
              <a:spcBef>
                <a:spcPts val="1000"/>
              </a:spcBef>
              <a:spcAft>
                <a:spcPts val="0"/>
              </a:spcAft>
              <a:buSzPts val="1200"/>
              <a:buChar char="●"/>
            </a:pPr>
            <a:r>
              <a:rPr lang="en" dirty="0"/>
              <a:t>Integration of one or more components could also increase the risk</a:t>
            </a:r>
            <a:endParaRPr dirty="0"/>
          </a:p>
          <a:p>
            <a:pPr marL="457200" lvl="0" indent="0" algn="l" rtl="0">
              <a:lnSpc>
                <a:spcPct val="150000"/>
              </a:lnSpc>
              <a:spcBef>
                <a:spcPts val="0"/>
              </a:spcBef>
              <a:spcAft>
                <a:spcPts val="0"/>
              </a:spcAft>
              <a:buNone/>
            </a:pPr>
            <a:endParaRPr dirty="0"/>
          </a:p>
          <a:p>
            <a:pPr marL="457200" lvl="0" indent="0" algn="l" rtl="0">
              <a:lnSpc>
                <a:spcPct val="150000"/>
              </a:lnSpc>
              <a:spcBef>
                <a:spcPts val="0"/>
              </a:spcBef>
              <a:spcAft>
                <a:spcPts val="0"/>
              </a:spcAft>
              <a:buNone/>
            </a:pPr>
            <a:endParaRPr dirty="0"/>
          </a:p>
        </p:txBody>
      </p:sp>
      <p:sp>
        <p:nvSpPr>
          <p:cNvPr id="1245" name="Google Shape;1245;p185"/>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risks?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86"/>
          <p:cNvSpPr txBox="1">
            <a:spLocks noGrp="1"/>
          </p:cNvSpPr>
          <p:nvPr>
            <p:ph type="title"/>
          </p:nvPr>
        </p:nvSpPr>
        <p:spPr>
          <a:xfrm>
            <a:off x="311700" y="445025"/>
            <a:ext cx="2035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risks?</a:t>
            </a:r>
            <a:endParaRPr/>
          </a:p>
        </p:txBody>
      </p:sp>
      <p:pic>
        <p:nvPicPr>
          <p:cNvPr id="1251" name="Google Shape;1251;p186"/>
          <p:cNvPicPr preferRelativeResize="0"/>
          <p:nvPr/>
        </p:nvPicPr>
        <p:blipFill>
          <a:blip r:embed="rId3">
            <a:alphaModFix/>
          </a:blip>
          <a:stretch>
            <a:fillRect/>
          </a:stretch>
        </p:blipFill>
        <p:spPr>
          <a:xfrm>
            <a:off x="3796990" y="900575"/>
            <a:ext cx="5035310" cy="3954676"/>
          </a:xfrm>
          <a:prstGeom prst="rect">
            <a:avLst/>
          </a:prstGeom>
          <a:noFill/>
          <a:ln>
            <a:noFill/>
          </a:ln>
        </p:spPr>
      </p:pic>
      <p:sp>
        <p:nvSpPr>
          <p:cNvPr id="1252" name="Google Shape;1252;p186"/>
          <p:cNvSpPr/>
          <p:nvPr/>
        </p:nvSpPr>
        <p:spPr>
          <a:xfrm>
            <a:off x="2805825" y="1229625"/>
            <a:ext cx="931800" cy="619200"/>
          </a:xfrm>
          <a:prstGeom prst="rightArrow">
            <a:avLst>
              <a:gd name="adj1" fmla="val 50000"/>
              <a:gd name="adj2" fmla="val 67146"/>
            </a:avLst>
          </a:prstGeom>
          <a:solidFill>
            <a:srgbClr val="363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87"/>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rgbClr val="6BBF4E"/>
              </a:buClr>
              <a:buSzPts val="1200"/>
              <a:buFont typeface="Helvetica Neue"/>
              <a:buChar char="●"/>
            </a:pPr>
            <a:r>
              <a:rPr lang="en"/>
              <a:t>VerticalScope/Techsupportforum.com breach</a:t>
            </a:r>
            <a:endParaRPr/>
          </a:p>
          <a:p>
            <a:pPr marL="914400" marR="0" lvl="1" indent="-304800" algn="l" rtl="0">
              <a:lnSpc>
                <a:spcPct val="100000"/>
              </a:lnSpc>
              <a:spcBef>
                <a:spcPts val="0"/>
              </a:spcBef>
              <a:spcAft>
                <a:spcPts val="0"/>
              </a:spcAft>
              <a:buSzPts val="1200"/>
              <a:buChar char="○"/>
            </a:pPr>
            <a:r>
              <a:rPr lang="en"/>
              <a:t>45 million passwords and IP addresses were stolen from a network of over 1,100 websites and forums</a:t>
            </a:r>
            <a:endParaRPr/>
          </a:p>
          <a:p>
            <a:pPr marL="914400" marR="0" lvl="1" indent="-304800" algn="l" rtl="0">
              <a:lnSpc>
                <a:spcPct val="100000"/>
              </a:lnSpc>
              <a:spcBef>
                <a:spcPts val="0"/>
              </a:spcBef>
              <a:spcAft>
                <a:spcPts val="0"/>
              </a:spcAft>
              <a:buSzPts val="1200"/>
              <a:buChar char="○"/>
            </a:pPr>
            <a:r>
              <a:rPr lang="en"/>
              <a:t>Caused by vulnerability in an old version of vBulletin (SQL injection)</a:t>
            </a:r>
            <a:endParaRPr/>
          </a:p>
          <a:p>
            <a:pPr marL="457200" lvl="0" indent="-304800" algn="l" rtl="0">
              <a:lnSpc>
                <a:spcPct val="100000"/>
              </a:lnSpc>
              <a:spcBef>
                <a:spcPts val="1000"/>
              </a:spcBef>
              <a:spcAft>
                <a:spcPts val="0"/>
              </a:spcAft>
              <a:buSzPts val="1200"/>
              <a:buChar char="●"/>
            </a:pPr>
            <a:r>
              <a:rPr lang="en"/>
              <a:t>Ubuntu forums breach</a:t>
            </a:r>
            <a:endParaRPr/>
          </a:p>
          <a:p>
            <a:pPr marL="914400" lvl="1" indent="-304800" algn="l" rtl="0">
              <a:lnSpc>
                <a:spcPct val="100000"/>
              </a:lnSpc>
              <a:spcBef>
                <a:spcPts val="0"/>
              </a:spcBef>
              <a:spcAft>
                <a:spcPts val="0"/>
              </a:spcAft>
              <a:buSzPts val="1200"/>
              <a:buChar char="○"/>
            </a:pPr>
            <a:r>
              <a:rPr lang="en"/>
              <a:t>2 million usernames, IP addresses and passwords were compromised </a:t>
            </a:r>
            <a:endParaRPr/>
          </a:p>
          <a:p>
            <a:pPr marL="914400" lvl="1" indent="-304800" algn="l" rtl="0">
              <a:lnSpc>
                <a:spcPct val="100000"/>
              </a:lnSpc>
              <a:spcBef>
                <a:spcPts val="0"/>
              </a:spcBef>
              <a:spcAft>
                <a:spcPts val="0"/>
              </a:spcAft>
              <a:buSzPts val="1200"/>
              <a:buChar char="○"/>
            </a:pPr>
            <a:r>
              <a:rPr lang="en"/>
              <a:t>Caused by a vulnerability in the Forumrunner component (SQL injection)</a:t>
            </a: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p:txBody>
      </p:sp>
      <p:sp>
        <p:nvSpPr>
          <p:cNvPr id="1258" name="Google Shape;1258;p1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Breach Examples by Vulnerable Components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88"/>
          <p:cNvSpPr/>
          <p:nvPr/>
        </p:nvSpPr>
        <p:spPr>
          <a:xfrm rot="-5400000">
            <a:off x="6426939" y="1341588"/>
            <a:ext cx="1482975" cy="2977350"/>
          </a:xfrm>
          <a:prstGeom prst="flowChartOffpageConnector">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88"/>
          <p:cNvSpPr/>
          <p:nvPr/>
        </p:nvSpPr>
        <p:spPr>
          <a:xfrm rot="-5400000">
            <a:off x="4240600" y="1443425"/>
            <a:ext cx="1482975" cy="2773675"/>
          </a:xfrm>
          <a:prstGeom prst="flowChartOffpageConnector">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Path to Upgrade</a:t>
            </a:r>
            <a:endParaRPr/>
          </a:p>
        </p:txBody>
      </p:sp>
      <p:pic>
        <p:nvPicPr>
          <p:cNvPr id="1266" name="Google Shape;1266;p188"/>
          <p:cNvPicPr preferRelativeResize="0"/>
          <p:nvPr/>
        </p:nvPicPr>
        <p:blipFill>
          <a:blip r:embed="rId3">
            <a:alphaModFix/>
          </a:blip>
          <a:stretch>
            <a:fillRect/>
          </a:stretch>
        </p:blipFill>
        <p:spPr>
          <a:xfrm>
            <a:off x="9482575" y="537325"/>
            <a:ext cx="3333800" cy="800700"/>
          </a:xfrm>
          <a:prstGeom prst="rect">
            <a:avLst/>
          </a:prstGeom>
          <a:noFill/>
          <a:ln>
            <a:noFill/>
          </a:ln>
        </p:spPr>
      </p:pic>
      <p:sp>
        <p:nvSpPr>
          <p:cNvPr id="1267" name="Google Shape;1267;p188"/>
          <p:cNvSpPr/>
          <p:nvPr/>
        </p:nvSpPr>
        <p:spPr>
          <a:xfrm rot="-5400000">
            <a:off x="2225289" y="1661813"/>
            <a:ext cx="1482975" cy="2336900"/>
          </a:xfrm>
          <a:prstGeom prst="flowChartOffpageConnector">
            <a:avLst/>
          </a:prstGeom>
          <a:solidFill>
            <a:srgbClr val="D9D9D9"/>
          </a:solidFill>
          <a:ln>
            <a:noFill/>
          </a:ln>
        </p:spPr>
        <p:txBody>
          <a:bodyPr spcFirstLastPara="1" wrap="square" lIns="91425" tIns="91425" rIns="91425" bIns="91425" anchor="ctr" anchorCtr="0">
            <a:noAutofit/>
          </a:bodyPr>
          <a:lstStyle/>
          <a:p>
            <a:pPr marL="1300124" lvl="0" indent="0" algn="l" rtl="0">
              <a:spcBef>
                <a:spcPts val="0"/>
              </a:spcBef>
              <a:spcAft>
                <a:spcPts val="0"/>
              </a:spcAft>
              <a:buNone/>
            </a:pPr>
            <a:endParaRPr/>
          </a:p>
        </p:txBody>
      </p:sp>
      <p:sp>
        <p:nvSpPr>
          <p:cNvPr id="1268" name="Google Shape;1268;p188"/>
          <p:cNvSpPr/>
          <p:nvPr/>
        </p:nvSpPr>
        <p:spPr>
          <a:xfrm rot="-5400000">
            <a:off x="633925" y="1824175"/>
            <a:ext cx="1482975" cy="2012175"/>
          </a:xfrm>
          <a:prstGeom prst="flowChartOffpageConnector">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88"/>
          <p:cNvSpPr txBox="1">
            <a:spLocks noGrp="1"/>
          </p:cNvSpPr>
          <p:nvPr>
            <p:ph type="body" idx="1"/>
          </p:nvPr>
        </p:nvSpPr>
        <p:spPr>
          <a:xfrm>
            <a:off x="2433426" y="2350875"/>
            <a:ext cx="1429800" cy="95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sz="1200"/>
              <a:t>Problem is fixed and new release is made</a:t>
            </a:r>
            <a:endParaRPr sz="1200"/>
          </a:p>
        </p:txBody>
      </p:sp>
      <p:sp>
        <p:nvSpPr>
          <p:cNvPr id="1270" name="Google Shape;1270;p188"/>
          <p:cNvSpPr txBox="1">
            <a:spLocks noGrp="1"/>
          </p:cNvSpPr>
          <p:nvPr>
            <p:ph type="body" idx="1"/>
          </p:nvPr>
        </p:nvSpPr>
        <p:spPr>
          <a:xfrm>
            <a:off x="4279934" y="2350863"/>
            <a:ext cx="1901700" cy="95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sz="1200"/>
              <a:t>Ideally a public disclosure is made, either officially or as a part of release notes</a:t>
            </a:r>
            <a:endParaRPr sz="1200"/>
          </a:p>
        </p:txBody>
      </p:sp>
      <p:sp>
        <p:nvSpPr>
          <p:cNvPr id="1271" name="Google Shape;1271;p188"/>
          <p:cNvSpPr txBox="1">
            <a:spLocks noGrp="1"/>
          </p:cNvSpPr>
          <p:nvPr>
            <p:ph type="body" idx="1"/>
          </p:nvPr>
        </p:nvSpPr>
        <p:spPr>
          <a:xfrm>
            <a:off x="6487850" y="2350875"/>
            <a:ext cx="2012100" cy="958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000"/>
              </a:spcAft>
              <a:buNone/>
            </a:pPr>
            <a:r>
              <a:rPr lang="en" sz="1200"/>
              <a:t>Development teams </a:t>
            </a:r>
            <a:br>
              <a:rPr lang="en" sz="1200"/>
            </a:br>
            <a:r>
              <a:rPr lang="en" sz="1200"/>
              <a:t>are then required to determine where the component is used </a:t>
            </a:r>
            <a:br>
              <a:rPr lang="en" sz="1200"/>
            </a:br>
            <a:r>
              <a:rPr lang="en" sz="1200"/>
              <a:t>&amp; apply new version</a:t>
            </a:r>
            <a:endParaRPr sz="1200"/>
          </a:p>
        </p:txBody>
      </p:sp>
      <p:sp>
        <p:nvSpPr>
          <p:cNvPr id="1272" name="Google Shape;1272;p188"/>
          <p:cNvSpPr txBox="1">
            <a:spLocks noGrp="1"/>
          </p:cNvSpPr>
          <p:nvPr>
            <p:ph type="body" idx="1"/>
          </p:nvPr>
        </p:nvSpPr>
        <p:spPr>
          <a:xfrm>
            <a:off x="540175" y="2350875"/>
            <a:ext cx="1693500" cy="9588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1000"/>
              </a:spcAft>
              <a:buNone/>
            </a:pPr>
            <a:r>
              <a:rPr lang="en" sz="1200"/>
              <a:t>Issue is reported either by the project or third party</a:t>
            </a:r>
            <a:endParaRPr sz="12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189"/>
          <p:cNvSpPr txBox="1">
            <a:spLocks noGrp="1"/>
          </p:cNvSpPr>
          <p:nvPr>
            <p:ph type="body" idx="1"/>
          </p:nvPr>
        </p:nvSpPr>
        <p:spPr>
          <a:xfrm>
            <a:off x="404800" y="1152475"/>
            <a:ext cx="6960900" cy="3416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b="1"/>
              <a:t>Rely on the project to fix the issues</a:t>
            </a:r>
            <a:endParaRPr b="1"/>
          </a:p>
          <a:p>
            <a:pPr marL="914400" lvl="1" indent="-292100" algn="l" rtl="0">
              <a:lnSpc>
                <a:spcPct val="100000"/>
              </a:lnSpc>
              <a:spcBef>
                <a:spcPts val="1000"/>
              </a:spcBef>
              <a:spcAft>
                <a:spcPts val="0"/>
              </a:spcAft>
              <a:buSzPts val="1000"/>
              <a:buChar char="○"/>
            </a:pPr>
            <a:r>
              <a:rPr lang="en"/>
              <a:t>Lack of control over when the fix happens</a:t>
            </a:r>
            <a:endParaRPr>
              <a:solidFill>
                <a:srgbClr val="54626A"/>
              </a:solidFill>
              <a:highlight>
                <a:srgbClr val="FFFFFF"/>
              </a:highlight>
            </a:endParaRPr>
          </a:p>
          <a:p>
            <a:pPr marL="914400" lvl="1" indent="-292100" algn="l" rtl="0">
              <a:lnSpc>
                <a:spcPct val="100000"/>
              </a:lnSpc>
              <a:spcBef>
                <a:spcPts val="1000"/>
              </a:spcBef>
              <a:spcAft>
                <a:spcPts val="0"/>
              </a:spcAft>
              <a:buSzPts val="1000"/>
              <a:buChar char="○"/>
            </a:pPr>
            <a:r>
              <a:rPr lang="en">
                <a:highlight>
                  <a:srgbClr val="FFFFFF"/>
                </a:highlight>
              </a:rPr>
              <a:t>Quality of the fix might be questionable depending on project developers</a:t>
            </a:r>
            <a:endParaRPr sz="1400">
              <a:solidFill>
                <a:srgbClr val="54626A"/>
              </a:solidFill>
            </a:endParaRPr>
          </a:p>
          <a:p>
            <a:pPr marL="457200" lvl="0" indent="-304800" algn="l" rtl="0">
              <a:lnSpc>
                <a:spcPct val="100000"/>
              </a:lnSpc>
              <a:spcBef>
                <a:spcPts val="1000"/>
              </a:spcBef>
              <a:spcAft>
                <a:spcPts val="0"/>
              </a:spcAft>
              <a:buSzPts val="1200"/>
              <a:buChar char="●"/>
            </a:pPr>
            <a:r>
              <a:rPr lang="en" b="1"/>
              <a:t>Fork and fix the issues yourself</a:t>
            </a:r>
            <a:endParaRPr b="1"/>
          </a:p>
          <a:p>
            <a:pPr marL="914400" lvl="1" indent="-292100" algn="l" rtl="0">
              <a:lnSpc>
                <a:spcPct val="100000"/>
              </a:lnSpc>
              <a:spcBef>
                <a:spcPts val="1000"/>
              </a:spcBef>
              <a:spcAft>
                <a:spcPts val="0"/>
              </a:spcAft>
              <a:buSzPts val="1000"/>
              <a:buChar char="○"/>
            </a:pPr>
            <a:r>
              <a:rPr lang="en"/>
              <a:t>Time to fix greatly increases</a:t>
            </a:r>
            <a:endParaRPr/>
          </a:p>
          <a:p>
            <a:pPr marL="914400" lvl="1" indent="-292100" algn="l" rtl="0">
              <a:lnSpc>
                <a:spcPct val="100000"/>
              </a:lnSpc>
              <a:spcBef>
                <a:spcPts val="1000"/>
              </a:spcBef>
              <a:spcAft>
                <a:spcPts val="0"/>
              </a:spcAft>
              <a:buSzPts val="1000"/>
              <a:buChar char="○"/>
            </a:pPr>
            <a:r>
              <a:rPr lang="en"/>
              <a:t>Requires extensive in-house knowledge of the component</a:t>
            </a:r>
            <a:endParaRPr/>
          </a:p>
          <a:p>
            <a:pPr marL="914400" lvl="1" indent="-292100" algn="l" rtl="0">
              <a:lnSpc>
                <a:spcPct val="100000"/>
              </a:lnSpc>
              <a:spcBef>
                <a:spcPts val="1000"/>
              </a:spcBef>
              <a:spcAft>
                <a:spcPts val="1000"/>
              </a:spcAft>
              <a:buSzPts val="1000"/>
              <a:buChar char="○"/>
            </a:pPr>
            <a:r>
              <a:rPr lang="en"/>
              <a:t>Puts a maintenance burden on the team to keep up with future releases (and patch those if needed)</a:t>
            </a:r>
            <a:endParaRPr/>
          </a:p>
        </p:txBody>
      </p:sp>
      <p:sp>
        <p:nvSpPr>
          <p:cNvPr id="1278" name="Google Shape;1278;p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pic>
        <p:nvPicPr>
          <p:cNvPr id="1279" name="Google Shape;1279;p189"/>
          <p:cNvPicPr preferRelativeResize="0"/>
          <p:nvPr/>
        </p:nvPicPr>
        <p:blipFill>
          <a:blip r:embed="rId3">
            <a:alphaModFix/>
          </a:blip>
          <a:stretch>
            <a:fillRect/>
          </a:stretch>
        </p:blipFill>
        <p:spPr>
          <a:xfrm>
            <a:off x="7044100" y="1098999"/>
            <a:ext cx="2413625" cy="241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Cryptography Can Be Difficult</a:t>
            </a:r>
            <a:endParaRPr/>
          </a:p>
        </p:txBody>
      </p:sp>
      <p:sp>
        <p:nvSpPr>
          <p:cNvPr id="922" name="Google Shape;922;p136"/>
          <p:cNvSpPr txBox="1">
            <a:spLocks noGrp="1"/>
          </p:cNvSpPr>
          <p:nvPr>
            <p:ph type="title" idx="2"/>
          </p:nvPr>
        </p:nvSpPr>
        <p:spPr>
          <a:xfrm>
            <a:off x="1016000" y="1457575"/>
            <a:ext cx="2208600" cy="2650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So many options, so little time</a:t>
            </a:r>
            <a:endParaRPr/>
          </a:p>
          <a:p>
            <a:pPr marL="457200" lvl="0" indent="-317500" algn="l" rtl="0">
              <a:lnSpc>
                <a:spcPct val="100000"/>
              </a:lnSpc>
              <a:spcBef>
                <a:spcPts val="0"/>
              </a:spcBef>
              <a:spcAft>
                <a:spcPts val="0"/>
              </a:spcAft>
              <a:buSzPts val="1400"/>
              <a:buFont typeface="Helvetica Neue"/>
              <a:buChar char="●"/>
            </a:pPr>
            <a:r>
              <a:rPr lang="en" sz="1400">
                <a:latin typeface="Helvetica Neue"/>
                <a:ea typeface="Helvetica Neue"/>
                <a:cs typeface="Helvetica Neue"/>
                <a:sym typeface="Helvetica Neue"/>
              </a:rPr>
              <a:t>NIST standards: AES, DES</a:t>
            </a:r>
            <a:endParaRPr sz="1400">
              <a:latin typeface="Helvetica Neue"/>
              <a:ea typeface="Helvetica Neue"/>
              <a:cs typeface="Helvetica Neue"/>
              <a:sym typeface="Helvetica Neue"/>
            </a:endParaRPr>
          </a:p>
          <a:p>
            <a:pPr marL="457200" lvl="0" indent="-317500" algn="l" rtl="0">
              <a:lnSpc>
                <a:spcPct val="100000"/>
              </a:lnSpc>
              <a:spcBef>
                <a:spcPts val="1000"/>
              </a:spcBef>
              <a:spcAft>
                <a:spcPts val="0"/>
              </a:spcAft>
              <a:buSzPts val="1400"/>
              <a:buFont typeface="Helvetica Neue"/>
              <a:buChar char="●"/>
            </a:pPr>
            <a:r>
              <a:rPr lang="en" sz="1400">
                <a:latin typeface="Helvetica Neue"/>
                <a:ea typeface="Helvetica Neue"/>
                <a:cs typeface="Helvetica Neue"/>
                <a:sym typeface="Helvetica Neue"/>
              </a:rPr>
              <a:t>CBC, ECB, CTR block types</a:t>
            </a:r>
            <a:endParaRPr sz="1400">
              <a:latin typeface="Helvetica Neue"/>
              <a:ea typeface="Helvetica Neue"/>
              <a:cs typeface="Helvetica Neue"/>
              <a:sym typeface="Helvetica Neue"/>
            </a:endParaRPr>
          </a:p>
          <a:p>
            <a:pPr marL="457200" lvl="0" indent="-317500" algn="l" rtl="0">
              <a:lnSpc>
                <a:spcPct val="100000"/>
              </a:lnSpc>
              <a:spcBef>
                <a:spcPts val="1000"/>
              </a:spcBef>
              <a:spcAft>
                <a:spcPts val="1000"/>
              </a:spcAft>
              <a:buSzPts val="1400"/>
              <a:buFont typeface="Helvetica Neue"/>
              <a:buChar char="●"/>
            </a:pPr>
            <a:r>
              <a:rPr lang="en" sz="1400">
                <a:latin typeface="Helvetica Neue"/>
                <a:ea typeface="Helvetica Neue"/>
                <a:cs typeface="Helvetica Neue"/>
                <a:sym typeface="Helvetica Neue"/>
              </a:rPr>
              <a:t>Authenticated encryption</a:t>
            </a:r>
            <a:endParaRPr/>
          </a:p>
        </p:txBody>
      </p:sp>
      <p:sp>
        <p:nvSpPr>
          <p:cNvPr id="923" name="Google Shape;923;p136"/>
          <p:cNvSpPr txBox="1">
            <a:spLocks noGrp="1"/>
          </p:cNvSpPr>
          <p:nvPr>
            <p:ph type="title" idx="3"/>
          </p:nvPr>
        </p:nvSpPr>
        <p:spPr>
          <a:xfrm>
            <a:off x="3666125" y="1457575"/>
            <a:ext cx="2208600" cy="2650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The “mystery” around cryptography, especially for newer developers</a:t>
            </a:r>
            <a:endParaRPr/>
          </a:p>
        </p:txBody>
      </p:sp>
      <p:sp>
        <p:nvSpPr>
          <p:cNvPr id="924" name="Google Shape;924;p136"/>
          <p:cNvSpPr txBox="1">
            <a:spLocks noGrp="1"/>
          </p:cNvSpPr>
          <p:nvPr>
            <p:ph type="title" idx="4"/>
          </p:nvPr>
        </p:nvSpPr>
        <p:spPr>
          <a:xfrm>
            <a:off x="6070225" y="1457575"/>
            <a:ext cx="2022600" cy="2650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Just “rolling your own” can be tempting (but dangerous)</a:t>
            </a:r>
            <a:endParaRPr/>
          </a:p>
        </p:txBody>
      </p:sp>
      <p:sp>
        <p:nvSpPr>
          <p:cNvPr id="925" name="Google Shape;925;p136"/>
          <p:cNvSpPr/>
          <p:nvPr/>
        </p:nvSpPr>
        <p:spPr>
          <a:xfrm>
            <a:off x="935000" y="1669575"/>
            <a:ext cx="81000" cy="810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6"/>
          <p:cNvSpPr/>
          <p:nvPr/>
        </p:nvSpPr>
        <p:spPr>
          <a:xfrm>
            <a:off x="3585125" y="1669575"/>
            <a:ext cx="81000" cy="810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6"/>
          <p:cNvSpPr/>
          <p:nvPr/>
        </p:nvSpPr>
        <p:spPr>
          <a:xfrm>
            <a:off x="5989225" y="1669575"/>
            <a:ext cx="81000" cy="81000"/>
          </a:xfrm>
          <a:prstGeom prst="ellipse">
            <a:avLst/>
          </a:prstGeom>
          <a:solidFill>
            <a:srgbClr val="6BB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190"/>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HTTP Header Injection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91"/>
          <p:cNvSpPr txBox="1">
            <a:spLocks noGrp="1"/>
          </p:cNvSpPr>
          <p:nvPr>
            <p:ph type="subTitle" idx="1"/>
          </p:nvPr>
        </p:nvSpPr>
        <p:spPr>
          <a:xfrm>
            <a:off x="429300" y="1058650"/>
            <a:ext cx="6783600" cy="3709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User-defined content is included in the HTTP headers of the request/response</a:t>
            </a:r>
            <a:endParaRPr/>
          </a:p>
          <a:p>
            <a:pPr marL="914400" lvl="1" indent="-304800" algn="l" rtl="0">
              <a:lnSpc>
                <a:spcPct val="100000"/>
              </a:lnSpc>
              <a:spcBef>
                <a:spcPts val="0"/>
              </a:spcBef>
              <a:spcAft>
                <a:spcPts val="0"/>
              </a:spcAft>
              <a:buSzPts val="1200"/>
              <a:buChar char="○"/>
            </a:pPr>
            <a:r>
              <a:rPr lang="en"/>
              <a:t>Source could be from application data</a:t>
            </a:r>
            <a:endParaRPr/>
          </a:p>
          <a:p>
            <a:pPr marL="914400" lvl="1" indent="-304800" algn="l" rtl="0">
              <a:lnSpc>
                <a:spcPct val="100000"/>
              </a:lnSpc>
              <a:spcBef>
                <a:spcPts val="0"/>
              </a:spcBef>
              <a:spcAft>
                <a:spcPts val="0"/>
              </a:spcAft>
              <a:buSzPts val="1200"/>
              <a:buChar char="○"/>
            </a:pPr>
            <a:r>
              <a:rPr lang="en"/>
              <a:t>Also could be from related information (such as referrer URI)</a:t>
            </a:r>
            <a:endParaRPr/>
          </a:p>
          <a:p>
            <a:pPr marL="457200" lvl="0" indent="-304800" algn="l" rtl="0">
              <a:lnSpc>
                <a:spcPct val="100000"/>
              </a:lnSpc>
              <a:spcBef>
                <a:spcPts val="1000"/>
              </a:spcBef>
              <a:spcAft>
                <a:spcPts val="0"/>
              </a:spcAft>
              <a:buSzPts val="1200"/>
              <a:buChar char="●"/>
            </a:pPr>
            <a:r>
              <a:rPr lang="en"/>
              <a:t>Injection of a newline (CRLF) then adding a custom header</a:t>
            </a:r>
            <a:endParaRPr/>
          </a:p>
          <a:p>
            <a:pPr marL="914400" lvl="1" indent="-304800" algn="l" rtl="0">
              <a:lnSpc>
                <a:spcPct val="100000"/>
              </a:lnSpc>
              <a:spcBef>
                <a:spcPts val="0"/>
              </a:spcBef>
              <a:spcAft>
                <a:spcPts val="0"/>
              </a:spcAft>
              <a:buSzPts val="1200"/>
              <a:buChar char="○"/>
            </a:pPr>
            <a:r>
              <a:rPr lang="en"/>
              <a:t>Also called “HTTP Request Splitting” where headers are “split” with additional newline</a:t>
            </a:r>
            <a:endParaRPr/>
          </a:p>
          <a:p>
            <a:pPr marL="457200" lvl="0" indent="-304800" algn="l" rtl="0">
              <a:lnSpc>
                <a:spcPct val="100000"/>
              </a:lnSpc>
              <a:spcBef>
                <a:spcPts val="1000"/>
              </a:spcBef>
              <a:spcAft>
                <a:spcPts val="0"/>
              </a:spcAft>
              <a:buSzPts val="1200"/>
              <a:buChar char="●"/>
            </a:pPr>
            <a:r>
              <a:rPr lang="en"/>
              <a:t>Potential vulnerabilities depend on how header information is used in application</a:t>
            </a:r>
            <a:endParaRPr/>
          </a:p>
          <a:p>
            <a:pPr marL="914400" lvl="1" indent="-304800" algn="l" rtl="0">
              <a:lnSpc>
                <a:spcPct val="100000"/>
              </a:lnSpc>
              <a:spcBef>
                <a:spcPts val="0"/>
              </a:spcBef>
              <a:spcAft>
                <a:spcPts val="0"/>
              </a:spcAft>
              <a:buSzPts val="1200"/>
              <a:buChar char="○"/>
            </a:pPr>
            <a:r>
              <a:rPr lang="en"/>
              <a:t>Any value that can be controlled via headers</a:t>
            </a:r>
            <a:endParaRPr/>
          </a:p>
          <a:p>
            <a:pPr marL="914400" lvl="1" indent="-304800" algn="l" rtl="0">
              <a:lnSpc>
                <a:spcPct val="100000"/>
              </a:lnSpc>
              <a:spcBef>
                <a:spcPts val="0"/>
              </a:spcBef>
              <a:spcAft>
                <a:spcPts val="0"/>
              </a:spcAft>
              <a:buSzPts val="1200"/>
              <a:buChar char="○"/>
            </a:pPr>
            <a:r>
              <a:rPr lang="en"/>
              <a:t>Most languages support “last in wins” parsing of multiple headers</a:t>
            </a:r>
            <a:endParaRPr/>
          </a:p>
        </p:txBody>
      </p:sp>
      <p:sp>
        <p:nvSpPr>
          <p:cNvPr id="1290" name="Google Shape;1290;p191"/>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HTTP Header Injection?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 Header Injection Example</a:t>
            </a:r>
            <a:endParaRPr/>
          </a:p>
        </p:txBody>
      </p:sp>
      <p:sp>
        <p:nvSpPr>
          <p:cNvPr id="1296" name="Google Shape;1296;p192"/>
          <p:cNvSpPr txBox="1"/>
          <p:nvPr/>
        </p:nvSpPr>
        <p:spPr>
          <a:xfrm>
            <a:off x="509700" y="1330750"/>
            <a:ext cx="81246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6BBF4E"/>
                </a:solidFill>
              </a:rPr>
              <a:t>URL:</a:t>
            </a:r>
            <a:r>
              <a:rPr lang="en" sz="1500">
                <a:solidFill>
                  <a:srgbClr val="6BBF4E"/>
                </a:solidFill>
              </a:rPr>
              <a:t> http://mysite.com/user?username=testuser1</a:t>
            </a:r>
            <a:endParaRPr sz="1500">
              <a:solidFill>
                <a:srgbClr val="6BBF4E"/>
              </a:solidFill>
            </a:endParaRPr>
          </a:p>
        </p:txBody>
      </p:sp>
      <p:sp>
        <p:nvSpPr>
          <p:cNvPr id="1297" name="Google Shape;1297;p192"/>
          <p:cNvSpPr txBox="1"/>
          <p:nvPr/>
        </p:nvSpPr>
        <p:spPr>
          <a:xfrm>
            <a:off x="1729950" y="2048675"/>
            <a:ext cx="5684100" cy="15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Source Code Pro"/>
                <a:ea typeface="Source Code Pro"/>
                <a:cs typeface="Source Code Pro"/>
                <a:sym typeface="Source Code Pro"/>
              </a:rPr>
              <a:t>GET /user?username=testuser1 HTTP/1.1</a:t>
            </a:r>
            <a:endParaRPr sz="18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sz="1800">
                <a:solidFill>
                  <a:srgbClr val="FFFFFF"/>
                </a:solidFill>
                <a:latin typeface="Source Code Pro"/>
                <a:ea typeface="Source Code Pro"/>
                <a:cs typeface="Source Code Pro"/>
                <a:sym typeface="Source Code Pro"/>
              </a:rPr>
              <a:t>Host: mysite.com</a:t>
            </a:r>
            <a:endParaRPr sz="18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sz="1800">
                <a:solidFill>
                  <a:srgbClr val="FFFFFF"/>
                </a:solidFill>
                <a:latin typeface="Source Code Pro"/>
                <a:ea typeface="Source Code Pro"/>
                <a:cs typeface="Source Code Pro"/>
                <a:sym typeface="Source Code Pro"/>
              </a:rPr>
              <a:t>X-Username: testuser1</a:t>
            </a:r>
            <a:endParaRPr sz="18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endParaRPr sz="18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sz="1800">
                <a:solidFill>
                  <a:srgbClr val="FFFFFF"/>
                </a:solidFill>
                <a:latin typeface="Source Code Pro"/>
                <a:ea typeface="Source Code Pro"/>
                <a:cs typeface="Source Code Pro"/>
                <a:sym typeface="Source Code Pro"/>
              </a:rPr>
              <a:t>username=testuser1&amp;id=1</a:t>
            </a:r>
            <a:endParaRPr sz="18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endParaRPr sz="1800">
              <a:solidFill>
                <a:srgbClr val="FFFFFF"/>
              </a:solidFill>
              <a:latin typeface="Source Code Pro"/>
              <a:ea typeface="Source Code Pro"/>
              <a:cs typeface="Source Code Pro"/>
              <a:sym typeface="Source Code Pr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1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 Header Injection Example</a:t>
            </a:r>
            <a:endParaRPr/>
          </a:p>
        </p:txBody>
      </p:sp>
      <p:sp>
        <p:nvSpPr>
          <p:cNvPr id="1303" name="Google Shape;1303;p193"/>
          <p:cNvSpPr txBox="1"/>
          <p:nvPr/>
        </p:nvSpPr>
        <p:spPr>
          <a:xfrm>
            <a:off x="509700" y="1295875"/>
            <a:ext cx="81246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6BBF4E"/>
                </a:solidFill>
              </a:rPr>
              <a:t>URL:</a:t>
            </a:r>
            <a:r>
              <a:rPr lang="en" sz="1500">
                <a:solidFill>
                  <a:srgbClr val="6BBF4E"/>
                </a:solidFill>
              </a:rPr>
              <a:t> http://mysite.com/user?username=%0d%0a%0d%0aLocation:http://google.com</a:t>
            </a:r>
            <a:endParaRPr sz="1500">
              <a:solidFill>
                <a:srgbClr val="6BBF4E"/>
              </a:solidFill>
            </a:endParaRPr>
          </a:p>
        </p:txBody>
      </p:sp>
      <p:sp>
        <p:nvSpPr>
          <p:cNvPr id="1304" name="Google Shape;1304;p193"/>
          <p:cNvSpPr txBox="1"/>
          <p:nvPr/>
        </p:nvSpPr>
        <p:spPr>
          <a:xfrm>
            <a:off x="392325" y="1978925"/>
            <a:ext cx="8497500" cy="15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FFFF"/>
                </a:solidFill>
                <a:latin typeface="Source Code Pro"/>
                <a:ea typeface="Source Code Pro"/>
                <a:cs typeface="Source Code Pro"/>
                <a:sym typeface="Source Code Pro"/>
              </a:rPr>
              <a:t>GET /user?username=%0d%0a%0d%0aLocation:</a:t>
            </a:r>
            <a:r>
              <a:rPr lang="en" sz="1600" u="sng">
                <a:solidFill>
                  <a:srgbClr val="6BBF4E"/>
                </a:solidFill>
                <a:latin typeface="Source Code Pro"/>
                <a:ea typeface="Source Code Pro"/>
                <a:cs typeface="Source Code Pro"/>
                <a:sym typeface="Source Code Pro"/>
                <a:hlinkClick r:id="rId3"/>
              </a:rPr>
              <a:t>http://google.com</a:t>
            </a:r>
            <a:r>
              <a:rPr lang="en" sz="1600">
                <a:solidFill>
                  <a:srgbClr val="FFFFFF"/>
                </a:solidFill>
                <a:latin typeface="Source Code Pro"/>
                <a:ea typeface="Source Code Pro"/>
                <a:cs typeface="Source Code Pro"/>
                <a:sym typeface="Source Code Pro"/>
              </a:rPr>
              <a:t> HTTP/1.1</a:t>
            </a:r>
            <a:endParaRPr sz="16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sz="1600">
                <a:solidFill>
                  <a:srgbClr val="FFFFFF"/>
                </a:solidFill>
                <a:latin typeface="Source Code Pro"/>
                <a:ea typeface="Source Code Pro"/>
                <a:cs typeface="Source Code Pro"/>
                <a:sym typeface="Source Code Pro"/>
              </a:rPr>
              <a:t>Host: mysite.com</a:t>
            </a:r>
            <a:endParaRPr sz="16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sz="1600">
                <a:solidFill>
                  <a:srgbClr val="FFFFFF"/>
                </a:solidFill>
                <a:latin typeface="Source Code Pro"/>
                <a:ea typeface="Source Code Pro"/>
                <a:cs typeface="Source Code Pro"/>
                <a:sym typeface="Source Code Pro"/>
              </a:rPr>
              <a:t>X-Username:</a:t>
            </a:r>
            <a:endParaRPr sz="16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sz="1600">
                <a:solidFill>
                  <a:srgbClr val="FFFFFF"/>
                </a:solidFill>
                <a:latin typeface="Source Code Pro"/>
                <a:ea typeface="Source Code Pro"/>
                <a:cs typeface="Source Code Pro"/>
                <a:sym typeface="Source Code Pro"/>
              </a:rPr>
              <a:t>Location: http://google.com</a:t>
            </a:r>
            <a:endParaRPr sz="16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endParaRPr sz="16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sz="1600">
                <a:solidFill>
                  <a:srgbClr val="FFFFFF"/>
                </a:solidFill>
                <a:latin typeface="Source Code Pro"/>
                <a:ea typeface="Source Code Pro"/>
                <a:cs typeface="Source Code Pro"/>
                <a:sym typeface="Source Code Pro"/>
              </a:rPr>
              <a:t>username=testuser1&amp;id=1</a:t>
            </a:r>
            <a:endParaRPr sz="16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endParaRPr sz="1600">
              <a:solidFill>
                <a:srgbClr val="FFFFFF"/>
              </a:solidFill>
              <a:latin typeface="Source Code Pro"/>
              <a:ea typeface="Source Code Pro"/>
              <a:cs typeface="Source Code Pro"/>
              <a:sym typeface="Source Code Pr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94"/>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Impactful Headers</a:t>
            </a:r>
            <a:endParaRPr/>
          </a:p>
        </p:txBody>
      </p:sp>
      <p:sp>
        <p:nvSpPr>
          <p:cNvPr id="1310" name="Google Shape;1310;p194"/>
          <p:cNvSpPr txBox="1"/>
          <p:nvPr/>
        </p:nvSpPr>
        <p:spPr>
          <a:xfrm>
            <a:off x="1037425" y="1333825"/>
            <a:ext cx="50214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1" name="Google Shape;1311;p194"/>
          <p:cNvSpPr txBox="1">
            <a:spLocks noGrp="1"/>
          </p:cNvSpPr>
          <p:nvPr>
            <p:ph type="subTitle" idx="1"/>
          </p:nvPr>
        </p:nvSpPr>
        <p:spPr>
          <a:xfrm>
            <a:off x="429300" y="1058650"/>
            <a:ext cx="8285400" cy="37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headers are more useful than others</a:t>
            </a:r>
            <a:endParaRPr/>
          </a:p>
          <a:p>
            <a:pPr marL="457200" lvl="0" indent="-304800" algn="l" rtl="0">
              <a:spcBef>
                <a:spcPts val="0"/>
              </a:spcBef>
              <a:spcAft>
                <a:spcPts val="0"/>
              </a:spcAft>
              <a:buSzPts val="1200"/>
              <a:buFont typeface="Source Code Pro"/>
              <a:buChar char="●"/>
            </a:pPr>
            <a:r>
              <a:rPr lang="en">
                <a:latin typeface="Source Code Pro"/>
                <a:ea typeface="Source Code Pro"/>
                <a:cs typeface="Source Code Pro"/>
                <a:sym typeface="Source Code Pro"/>
              </a:rPr>
              <a:t>Set-Cookie</a:t>
            </a:r>
            <a:endParaRPr>
              <a:latin typeface="Source Code Pro"/>
              <a:ea typeface="Source Code Pro"/>
              <a:cs typeface="Source Code Pro"/>
              <a:sym typeface="Source Code Pro"/>
            </a:endParaRPr>
          </a:p>
          <a:p>
            <a:pPr marL="457200" lvl="0" indent="-304800" algn="l" rtl="0">
              <a:spcBef>
                <a:spcPts val="0"/>
              </a:spcBef>
              <a:spcAft>
                <a:spcPts val="0"/>
              </a:spcAft>
              <a:buSzPts val="1200"/>
              <a:buFont typeface="Source Code Pro"/>
              <a:buChar char="●"/>
            </a:pPr>
            <a:r>
              <a:rPr lang="en">
                <a:latin typeface="Source Code Pro"/>
                <a:ea typeface="Source Code Pro"/>
                <a:cs typeface="Source Code Pro"/>
                <a:sym typeface="Source Code Pro"/>
              </a:rPr>
              <a:t>Access-Control-Allow-Origin</a:t>
            </a:r>
            <a:endParaRPr>
              <a:latin typeface="Source Code Pro"/>
              <a:ea typeface="Source Code Pro"/>
              <a:cs typeface="Source Code Pro"/>
              <a:sym typeface="Source Code Pro"/>
            </a:endParaRPr>
          </a:p>
          <a:p>
            <a:pPr marL="457200" lvl="0" indent="-304800" algn="l" rtl="0">
              <a:spcBef>
                <a:spcPts val="0"/>
              </a:spcBef>
              <a:spcAft>
                <a:spcPts val="0"/>
              </a:spcAft>
              <a:buSzPts val="1200"/>
              <a:buFont typeface="Source Code Pro"/>
              <a:buChar char="●"/>
            </a:pPr>
            <a:r>
              <a:rPr lang="en">
                <a:latin typeface="Source Code Pro"/>
                <a:ea typeface="Source Code Pro"/>
                <a:cs typeface="Source Code Pro"/>
                <a:sym typeface="Source Code Pro"/>
              </a:rPr>
              <a:t>Location</a:t>
            </a:r>
            <a:endParaRPr>
              <a:latin typeface="Source Code Pro"/>
              <a:ea typeface="Source Code Pro"/>
              <a:cs typeface="Source Code Pro"/>
              <a:sym typeface="Source Code Pro"/>
            </a:endParaRPr>
          </a:p>
          <a:p>
            <a:pPr marL="457200" lvl="0" indent="-304800" algn="l" rtl="0">
              <a:spcBef>
                <a:spcPts val="0"/>
              </a:spcBef>
              <a:spcAft>
                <a:spcPts val="0"/>
              </a:spcAft>
              <a:buSzPts val="1200"/>
              <a:buFont typeface="Source Code Pro"/>
              <a:buChar char="●"/>
            </a:pPr>
            <a:r>
              <a:rPr lang="en">
                <a:latin typeface="Source Code Pro"/>
                <a:ea typeface="Source Code Pro"/>
                <a:cs typeface="Source Code Pro"/>
                <a:sym typeface="Source Code Pro"/>
              </a:rPr>
              <a:t>X-XSS-Protection</a:t>
            </a:r>
            <a:endParaRPr>
              <a:latin typeface="Source Code Pro"/>
              <a:ea typeface="Source Code Pro"/>
              <a:cs typeface="Source Code Pro"/>
              <a:sym typeface="Source Code Pro"/>
            </a:endParaRPr>
          </a:p>
          <a:p>
            <a:pPr marL="457200" lvl="0" indent="-304800" algn="l" rtl="0">
              <a:spcBef>
                <a:spcPts val="0"/>
              </a:spcBef>
              <a:spcAft>
                <a:spcPts val="0"/>
              </a:spcAft>
              <a:buSzPts val="1200"/>
              <a:buFont typeface="Source Code Pro"/>
              <a:buChar char="●"/>
            </a:pPr>
            <a:r>
              <a:rPr lang="en">
                <a:latin typeface="Source Code Pro"/>
                <a:ea typeface="Source Code Pro"/>
                <a:cs typeface="Source Code Pro"/>
                <a:sym typeface="Source Code Pro"/>
              </a:rPr>
              <a:t>Strict-Transport-Security</a:t>
            </a:r>
            <a:endParaRPr>
              <a:latin typeface="Source Code Pro"/>
              <a:ea typeface="Source Code Pro"/>
              <a:cs typeface="Source Code Pro"/>
              <a:sym typeface="Source Code Pro"/>
            </a:endParaRPr>
          </a:p>
          <a:p>
            <a:pPr marL="457200" lvl="0" indent="-304800" algn="l" rtl="0">
              <a:spcBef>
                <a:spcPts val="0"/>
              </a:spcBef>
              <a:spcAft>
                <a:spcPts val="0"/>
              </a:spcAft>
              <a:buSzPts val="1200"/>
              <a:buFont typeface="Source Code Pro"/>
              <a:buChar char="●"/>
            </a:pPr>
            <a:r>
              <a:rPr lang="en">
                <a:latin typeface="Source Code Pro"/>
                <a:ea typeface="Source Code Pro"/>
                <a:cs typeface="Source Code Pro"/>
                <a:sym typeface="Source Code Pro"/>
              </a:rPr>
              <a:t>X-Frame-Options</a:t>
            </a:r>
            <a:endParaRPr>
              <a:latin typeface="Source Code Pro"/>
              <a:ea typeface="Source Code Pro"/>
              <a:cs typeface="Source Code Pro"/>
              <a:sym typeface="Source Code Pro"/>
            </a:endParaRPr>
          </a:p>
          <a:p>
            <a:pPr marL="457200" lvl="0" indent="-304800" algn="l" rtl="0">
              <a:spcBef>
                <a:spcPts val="0"/>
              </a:spcBef>
              <a:spcAft>
                <a:spcPts val="0"/>
              </a:spcAft>
              <a:buSzPts val="1200"/>
              <a:buFont typeface="Source Code Pro"/>
              <a:buChar char="●"/>
            </a:pPr>
            <a:r>
              <a:rPr lang="en">
                <a:latin typeface="Source Code Pro"/>
                <a:ea typeface="Source Code Pro"/>
                <a:cs typeface="Source Code Pro"/>
                <a:sym typeface="Source Code Pro"/>
              </a:rPr>
              <a:t>X-Content-Type-Options</a:t>
            </a:r>
            <a:endParaRPr>
              <a:latin typeface="Source Code Pro"/>
              <a:ea typeface="Source Code Pro"/>
              <a:cs typeface="Source Code Pro"/>
              <a:sym typeface="Source Code Pro"/>
            </a:endParaRPr>
          </a:p>
          <a:p>
            <a:pPr marL="457200" lvl="0" indent="-304800" algn="l" rtl="0">
              <a:spcBef>
                <a:spcPts val="0"/>
              </a:spcBef>
              <a:spcAft>
                <a:spcPts val="0"/>
              </a:spcAft>
              <a:buSzPts val="1200"/>
              <a:buFont typeface="Source Code Pro"/>
              <a:buChar char="●"/>
            </a:pPr>
            <a:r>
              <a:rPr lang="en">
                <a:latin typeface="Source Code Pro"/>
                <a:ea typeface="Source Code Pro"/>
                <a:cs typeface="Source Code Pro"/>
                <a:sym typeface="Source Code Pro"/>
              </a:rPr>
              <a:t>Content-Security-Policy</a:t>
            </a:r>
            <a:endParaRPr>
              <a:latin typeface="Source Code Pro"/>
              <a:ea typeface="Source Code Pro"/>
              <a:cs typeface="Source Code Pro"/>
              <a:sym typeface="Source Code Pr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95"/>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sp>
        <p:nvSpPr>
          <p:cNvPr id="1317" name="Google Shape;1317;p195"/>
          <p:cNvSpPr txBox="1">
            <a:spLocks noGrp="1"/>
          </p:cNvSpPr>
          <p:nvPr>
            <p:ph type="subTitle" idx="1"/>
          </p:nvPr>
        </p:nvSpPr>
        <p:spPr>
          <a:xfrm>
            <a:off x="429300" y="1058650"/>
            <a:ext cx="6723000" cy="3709500"/>
          </a:xfrm>
          <a:prstGeom prst="rect">
            <a:avLst/>
          </a:prstGeom>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SzPts val="1200"/>
              <a:buChar char="●"/>
            </a:pPr>
            <a:r>
              <a:rPr lang="en"/>
              <a:t>Prevent the use of user-definable values in your headers </a:t>
            </a:r>
            <a:br>
              <a:rPr lang="en"/>
            </a:br>
            <a:r>
              <a:rPr lang="en"/>
              <a:t>as much as possible</a:t>
            </a:r>
            <a:endParaRPr/>
          </a:p>
          <a:p>
            <a:pPr marL="914400" lvl="1" indent="-304800" algn="l" rtl="0">
              <a:lnSpc>
                <a:spcPct val="100000"/>
              </a:lnSpc>
              <a:spcBef>
                <a:spcPts val="0"/>
              </a:spcBef>
              <a:spcAft>
                <a:spcPts val="0"/>
              </a:spcAft>
              <a:buSzPts val="1200"/>
              <a:buChar char="○"/>
            </a:pPr>
            <a:r>
              <a:rPr lang="en"/>
              <a:t>Sometimes unavoidable (as in the case of </a:t>
            </a:r>
            <a:r>
              <a:rPr lang="en">
                <a:latin typeface="Source Code Pro"/>
                <a:ea typeface="Source Code Pro"/>
                <a:cs typeface="Source Code Pro"/>
                <a:sym typeface="Source Code Pro"/>
              </a:rPr>
              <a:t>Referer)</a:t>
            </a:r>
            <a:endParaRPr/>
          </a:p>
          <a:p>
            <a:pPr marL="457200" lvl="0" indent="-304800" algn="l" rtl="0">
              <a:lnSpc>
                <a:spcPct val="100000"/>
              </a:lnSpc>
              <a:spcBef>
                <a:spcPts val="1000"/>
              </a:spcBef>
              <a:spcAft>
                <a:spcPts val="0"/>
              </a:spcAft>
              <a:buSzPts val="1200"/>
              <a:buChar char="●"/>
            </a:pPr>
            <a:r>
              <a:rPr lang="en"/>
              <a:t>If user input is required, ensure that all newlines are correctly escaped</a:t>
            </a:r>
            <a:endParaRPr/>
          </a:p>
          <a:p>
            <a:pPr marL="914400" lvl="1" indent="-304800" algn="l" rtl="0">
              <a:lnSpc>
                <a:spcPct val="100000"/>
              </a:lnSpc>
              <a:spcBef>
                <a:spcPts val="0"/>
              </a:spcBef>
              <a:spcAft>
                <a:spcPts val="0"/>
              </a:spcAft>
              <a:buSzPts val="1200"/>
              <a:buChar char="○"/>
            </a:pPr>
            <a:r>
              <a:rPr lang="en">
                <a:latin typeface="Source Code Pro"/>
                <a:ea typeface="Source Code Pro"/>
                <a:cs typeface="Source Code Pro"/>
                <a:sym typeface="Source Code Pro"/>
              </a:rPr>
              <a:t>\n</a:t>
            </a:r>
            <a:r>
              <a:rPr lang="en"/>
              <a:t> encodes to </a:t>
            </a:r>
            <a:r>
              <a:rPr lang="en">
                <a:latin typeface="Source Code Pro"/>
                <a:ea typeface="Source Code Pro"/>
                <a:cs typeface="Source Code Pro"/>
                <a:sym typeface="Source Code Pro"/>
              </a:rPr>
              <a:t>%0A</a:t>
            </a:r>
            <a:endParaRPr>
              <a:latin typeface="Source Code Pro"/>
              <a:ea typeface="Source Code Pro"/>
              <a:cs typeface="Source Code Pro"/>
              <a:sym typeface="Source Code Pro"/>
            </a:endParaRPr>
          </a:p>
          <a:p>
            <a:pPr marL="914400" lvl="1" indent="-304800" algn="l" rtl="0">
              <a:lnSpc>
                <a:spcPct val="100000"/>
              </a:lnSpc>
              <a:spcBef>
                <a:spcPts val="0"/>
              </a:spcBef>
              <a:spcAft>
                <a:spcPts val="0"/>
              </a:spcAft>
              <a:buSzPts val="1200"/>
              <a:buFont typeface="Source Code Pro"/>
              <a:buChar char="○"/>
            </a:pPr>
            <a:r>
              <a:rPr lang="en">
                <a:latin typeface="Source Code Pro"/>
                <a:ea typeface="Source Code Pro"/>
                <a:cs typeface="Source Code Pro"/>
                <a:sym typeface="Source Code Pro"/>
              </a:rPr>
              <a:t>\r</a:t>
            </a:r>
            <a:r>
              <a:rPr lang="en"/>
              <a:t> encodes to </a:t>
            </a:r>
            <a:r>
              <a:rPr lang="en">
                <a:latin typeface="Source Code Pro"/>
                <a:ea typeface="Source Code Pro"/>
                <a:cs typeface="Source Code Pro"/>
                <a:sym typeface="Source Code Pro"/>
              </a:rPr>
              <a:t>%0D</a:t>
            </a:r>
            <a:endParaRPr>
              <a:latin typeface="Source Code Pro"/>
              <a:ea typeface="Source Code Pro"/>
              <a:cs typeface="Source Code Pro"/>
              <a:sym typeface="Source Code Pro"/>
            </a:endParaRPr>
          </a:p>
          <a:p>
            <a:pPr marL="457200" lvl="0" indent="-304800" algn="l" rtl="0">
              <a:lnSpc>
                <a:spcPct val="100000"/>
              </a:lnSpc>
              <a:spcBef>
                <a:spcPts val="1000"/>
              </a:spcBef>
              <a:spcAft>
                <a:spcPts val="0"/>
              </a:spcAft>
              <a:buSzPts val="1200"/>
              <a:buChar char="●"/>
            </a:pPr>
            <a:r>
              <a:rPr lang="en"/>
              <a:t>Use language level functions to prevent injection</a:t>
            </a:r>
            <a:endParaRPr/>
          </a:p>
          <a:p>
            <a:pPr marL="914400" lvl="1" indent="-304800" algn="l" rtl="0">
              <a:lnSpc>
                <a:spcPct val="100000"/>
              </a:lnSpc>
              <a:spcBef>
                <a:spcPts val="0"/>
              </a:spcBef>
              <a:spcAft>
                <a:spcPts val="0"/>
              </a:spcAft>
              <a:buSzPts val="1200"/>
              <a:buChar char="○"/>
            </a:pPr>
            <a:r>
              <a:rPr lang="en"/>
              <a:t>PHP includes checks on inputs to the header() function for newlines</a:t>
            </a:r>
            <a:endParaRPr/>
          </a:p>
          <a:p>
            <a:pPr marL="914400" lvl="1" indent="-304800" algn="l" rtl="0">
              <a:lnSpc>
                <a:spcPct val="100000"/>
              </a:lnSpc>
              <a:spcBef>
                <a:spcPts val="0"/>
              </a:spcBef>
              <a:spcAft>
                <a:spcPts val="1600"/>
              </a:spcAft>
              <a:buSzPts val="1200"/>
              <a:buChar char="○"/>
            </a:pPr>
            <a:r>
              <a:rPr lang="en"/>
              <a:t>Flask (Python web framework) includes newline checks in functions setting headers</a:t>
            </a:r>
            <a:endParaRPr/>
          </a:p>
        </p:txBody>
      </p:sp>
      <p:pic>
        <p:nvPicPr>
          <p:cNvPr id="1318" name="Google Shape;1318;p195"/>
          <p:cNvPicPr preferRelativeResize="0"/>
          <p:nvPr/>
        </p:nvPicPr>
        <p:blipFill>
          <a:blip r:embed="rId3">
            <a:alphaModFix/>
          </a:blip>
          <a:stretch>
            <a:fillRect/>
          </a:stretch>
        </p:blipFill>
        <p:spPr>
          <a:xfrm>
            <a:off x="7044100" y="1098999"/>
            <a:ext cx="2413625" cy="2416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196"/>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JSON Injection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97"/>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JSON Injection?</a:t>
            </a:r>
            <a:endParaRPr/>
          </a:p>
        </p:txBody>
      </p:sp>
      <p:sp>
        <p:nvSpPr>
          <p:cNvPr id="1329" name="Google Shape;1329;p197"/>
          <p:cNvSpPr txBox="1">
            <a:spLocks noGrp="1"/>
          </p:cNvSpPr>
          <p:nvPr>
            <p:ph type="subTitle" idx="1"/>
          </p:nvPr>
        </p:nvSpPr>
        <p:spPr>
          <a:xfrm>
            <a:off x="429300" y="1058650"/>
            <a:ext cx="7303200" cy="3709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Injection of user-defined values into a JSON document or data</a:t>
            </a:r>
            <a:endParaRPr/>
          </a:p>
          <a:p>
            <a:pPr marL="457200" lvl="0" indent="-304800" algn="l" rtl="0">
              <a:lnSpc>
                <a:spcPct val="100000"/>
              </a:lnSpc>
              <a:spcBef>
                <a:spcPts val="1000"/>
              </a:spcBef>
              <a:spcAft>
                <a:spcPts val="0"/>
              </a:spcAft>
              <a:buSzPts val="1200"/>
              <a:buChar char="●"/>
            </a:pPr>
            <a:r>
              <a:rPr lang="en"/>
              <a:t>On its own, could potentially be used to overwrite existing </a:t>
            </a:r>
            <a:br>
              <a:rPr lang="en"/>
            </a:br>
            <a:r>
              <a:rPr lang="en"/>
              <a:t>data or corrupt the JSON structure</a:t>
            </a:r>
            <a:endParaRPr/>
          </a:p>
          <a:p>
            <a:pPr marL="457200" marR="0" lvl="0" indent="-304800" algn="l" rtl="0">
              <a:lnSpc>
                <a:spcPct val="100000"/>
              </a:lnSpc>
              <a:spcBef>
                <a:spcPts val="1000"/>
              </a:spcBef>
              <a:spcAft>
                <a:spcPts val="0"/>
              </a:spcAft>
              <a:buClr>
                <a:srgbClr val="6BBF4E"/>
              </a:buClr>
              <a:buSzPts val="1200"/>
              <a:buFont typeface="Helvetica Neue"/>
              <a:buChar char="●"/>
            </a:pPr>
            <a:r>
              <a:rPr lang="en"/>
              <a:t>Side effects</a:t>
            </a:r>
            <a:endParaRPr/>
          </a:p>
          <a:p>
            <a:pPr marL="914400" marR="0" lvl="1" indent="-304800" algn="l" rtl="0">
              <a:lnSpc>
                <a:spcPct val="100000"/>
              </a:lnSpc>
              <a:spcBef>
                <a:spcPts val="0"/>
              </a:spcBef>
              <a:spcAft>
                <a:spcPts val="0"/>
              </a:spcAft>
              <a:buSzPts val="1200"/>
              <a:buChar char="○"/>
            </a:pPr>
            <a:r>
              <a:rPr lang="en"/>
              <a:t>Corrupted JSON could trigger an exception, leading to information exposure</a:t>
            </a:r>
            <a:endParaRPr/>
          </a:p>
          <a:p>
            <a:pPr marL="914400" marR="0" lvl="1" indent="-304800" algn="l" rtl="0">
              <a:lnSpc>
                <a:spcPct val="100000"/>
              </a:lnSpc>
              <a:spcBef>
                <a:spcPts val="0"/>
              </a:spcBef>
              <a:spcAft>
                <a:spcPts val="0"/>
              </a:spcAft>
              <a:buSzPts val="1200"/>
              <a:buChar char="○"/>
            </a:pPr>
            <a:r>
              <a:rPr lang="en"/>
              <a:t>Poor JSON parsing could lead to malicious values being used in other locations (such as XSS in an item’s value)</a:t>
            </a:r>
            <a:endParaRPr/>
          </a:p>
          <a:p>
            <a:pPr marL="914400" marR="0" lvl="1" indent="-304800" algn="l" rtl="0">
              <a:lnSpc>
                <a:spcPct val="100000"/>
              </a:lnSpc>
              <a:spcBef>
                <a:spcPts val="0"/>
              </a:spcBef>
              <a:spcAft>
                <a:spcPts val="0"/>
              </a:spcAft>
              <a:buSzPts val="1200"/>
              <a:buChar char="○"/>
            </a:pPr>
            <a:r>
              <a:rPr lang="en"/>
              <a:t>Potential of additional false information being appended to the document, possibly allowing for an auth bypass if used in logic.</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JSON Injection look like?</a:t>
            </a:r>
            <a:endParaRPr/>
          </a:p>
        </p:txBody>
      </p:sp>
      <p:sp>
        <p:nvSpPr>
          <p:cNvPr id="1335" name="Google Shape;1335;p198"/>
          <p:cNvSpPr txBox="1"/>
          <p:nvPr/>
        </p:nvSpPr>
        <p:spPr>
          <a:xfrm>
            <a:off x="337950" y="1457650"/>
            <a:ext cx="8468100" cy="18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latin typeface="Source Code Pro"/>
                <a:ea typeface="Source Code Pro"/>
                <a:cs typeface="Source Code Pro"/>
                <a:sym typeface="Source Code Pro"/>
              </a:rPr>
              <a:t>{  </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   "username":"user1",</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a:solidFill>
                  <a:srgbClr val="FFFFFF"/>
                </a:solidFill>
                <a:latin typeface="Source Code Pro"/>
                <a:ea typeface="Source Code Pro"/>
                <a:cs typeface="Source Code Pro"/>
                <a:sym typeface="Source Code Pro"/>
              </a:rPr>
              <a:t>   "password":"$2y$10$VBOVO3XJHT7.jwykGyWMk.4Pvg7qgEba.YLcU3xBV7Vp9IqzRswcO",</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a:solidFill>
                  <a:srgbClr val="FFFFFF"/>
                </a:solidFill>
                <a:latin typeface="Source Code Pro"/>
                <a:ea typeface="Source Code Pro"/>
                <a:cs typeface="Source Code Pro"/>
                <a:sym typeface="Source Code Pro"/>
              </a:rPr>
              <a:t>   "name":"Chris",</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n">
                <a:solidFill>
                  <a:srgbClr val="FFFFFF"/>
                </a:solidFill>
                <a:latin typeface="Source Code Pro"/>
                <a:ea typeface="Source Code Pro"/>
                <a:cs typeface="Source Code Pro"/>
                <a:sym typeface="Source Code Pro"/>
              </a:rPr>
              <a:t>   "email":"me@example.com"</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a:t>
            </a:r>
            <a:endParaRPr>
              <a:solidFill>
                <a:srgbClr val="FFFFFF"/>
              </a:solidFill>
              <a:latin typeface="Source Code Pro"/>
              <a:ea typeface="Source Code Pro"/>
              <a:cs typeface="Source Code Pro"/>
              <a:sym typeface="Source Code Pr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JSON Injection look like?</a:t>
            </a:r>
            <a:endParaRPr/>
          </a:p>
        </p:txBody>
      </p:sp>
      <p:sp>
        <p:nvSpPr>
          <p:cNvPr id="1341" name="Google Shape;1341;p199"/>
          <p:cNvSpPr txBox="1"/>
          <p:nvPr/>
        </p:nvSpPr>
        <p:spPr>
          <a:xfrm>
            <a:off x="337950" y="1457650"/>
            <a:ext cx="8468100" cy="18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  </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   "username":"user1",</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   "password":"$2y$10$VBOVO3XJHT7.jwykGyWMk.4Pvg7qgEba.YLcU3xBV7Vp9IqzRswcO",</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   "name":</a:t>
            </a:r>
            <a:r>
              <a:rPr lang="en" b="1">
                <a:solidFill>
                  <a:schemeClr val="accent5"/>
                </a:solidFill>
                <a:latin typeface="Source Code Pro"/>
                <a:ea typeface="Source Code Pro"/>
                <a:cs typeface="Source Code Pro"/>
                <a:sym typeface="Source Code Pro"/>
              </a:rPr>
              <a:t>"Chris", "password":"known-string"</a:t>
            </a:r>
            <a:r>
              <a:rPr lang="en">
                <a:solidFill>
                  <a:srgbClr val="FFFFFF"/>
                </a:solidFill>
                <a:latin typeface="Source Code Pro"/>
                <a:ea typeface="Source Code Pro"/>
                <a:cs typeface="Source Code Pro"/>
                <a:sym typeface="Source Code Pro"/>
              </a:rPr>
              <a:t>,</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   "email":"me@example.com"</a:t>
            </a:r>
            <a:endParaRPr>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r>
              <a:rPr lang="en">
                <a:solidFill>
                  <a:srgbClr val="FFFFFF"/>
                </a:solidFill>
                <a:latin typeface="Source Code Pro"/>
                <a:ea typeface="Source Code Pro"/>
                <a:cs typeface="Source Code Pro"/>
                <a:sym typeface="Source Code Pro"/>
              </a:rPr>
              <a:t>}</a:t>
            </a:r>
            <a:endParaRPr>
              <a:solidFill>
                <a:srgbClr val="FFFFFF"/>
              </a:solidFill>
              <a:latin typeface="Source Code Pro"/>
              <a:ea typeface="Source Code Pro"/>
              <a:cs typeface="Source Code Pro"/>
              <a:sym typeface="Source Code Pro"/>
            </a:endParaRPr>
          </a:p>
        </p:txBody>
      </p:sp>
      <p:sp>
        <p:nvSpPr>
          <p:cNvPr id="1342" name="Google Shape;1342;p199"/>
          <p:cNvSpPr txBox="1"/>
          <p:nvPr/>
        </p:nvSpPr>
        <p:spPr>
          <a:xfrm>
            <a:off x="337950" y="3296950"/>
            <a:ext cx="83289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6BBF4E"/>
                </a:solidFill>
                <a:latin typeface="Helvetica Neue"/>
                <a:ea typeface="Helvetica Neue"/>
                <a:cs typeface="Helvetica Neue"/>
                <a:sym typeface="Helvetica Neue"/>
              </a:rPr>
              <a:t>Duplicate key names could do funny things but might just throw a warning from the parser.</a:t>
            </a:r>
            <a:endParaRPr b="1">
              <a:solidFill>
                <a:srgbClr val="6BBF4E"/>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37"/>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Crypto Issue #1</a:t>
            </a:r>
            <a:endParaRPr/>
          </a:p>
        </p:txBody>
      </p:sp>
      <p:sp>
        <p:nvSpPr>
          <p:cNvPr id="933" name="Google Shape;933;p137"/>
          <p:cNvSpPr txBox="1">
            <a:spLocks noGrp="1"/>
          </p:cNvSpPr>
          <p:nvPr>
            <p:ph type="body" idx="1"/>
          </p:nvPr>
        </p:nvSpPr>
        <p:spPr>
          <a:xfrm>
            <a:off x="4565400" y="1152475"/>
            <a:ext cx="4460188" cy="3416400"/>
          </a:xfrm>
          <a:prstGeom prst="rect">
            <a:avLst/>
          </a:prstGeom>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Clr>
                <a:srgbClr val="FFFFFF"/>
              </a:buClr>
              <a:buSzPts val="1200"/>
              <a:buChar char="●"/>
            </a:pPr>
            <a:r>
              <a:rPr lang="en" dirty="0">
                <a:solidFill>
                  <a:srgbClr val="FFFFFF"/>
                </a:solidFill>
              </a:rPr>
              <a:t>Assumption that developers have necessary security knowledge</a:t>
            </a:r>
            <a:endParaRPr dirty="0">
              <a:solidFill>
                <a:srgbClr val="FFFFFF"/>
              </a:solidFill>
            </a:endParaRPr>
          </a:p>
          <a:p>
            <a:pPr marL="914400" lvl="1" indent="-304800" algn="l" rtl="0">
              <a:lnSpc>
                <a:spcPct val="100000"/>
              </a:lnSpc>
              <a:spcBef>
                <a:spcPts val="0"/>
              </a:spcBef>
              <a:spcAft>
                <a:spcPts val="0"/>
              </a:spcAft>
              <a:buClr>
                <a:srgbClr val="FFFFFF"/>
              </a:buClr>
              <a:buSzPts val="1200"/>
              <a:buChar char="○"/>
            </a:pPr>
            <a:r>
              <a:rPr lang="en" dirty="0">
                <a:solidFill>
                  <a:srgbClr val="FFFFFF"/>
                </a:solidFill>
              </a:rPr>
              <a:t>Different developers, different experience</a:t>
            </a:r>
            <a:endParaRPr dirty="0">
              <a:solidFill>
                <a:srgbClr val="FFFFFF"/>
              </a:solidFill>
            </a:endParaRPr>
          </a:p>
          <a:p>
            <a:pPr marL="457200" lvl="0" indent="-304800" algn="l" rtl="0">
              <a:lnSpc>
                <a:spcPct val="100000"/>
              </a:lnSpc>
              <a:spcBef>
                <a:spcPts val="1000"/>
              </a:spcBef>
              <a:spcAft>
                <a:spcPts val="0"/>
              </a:spcAft>
              <a:buClr>
                <a:srgbClr val="FFFFFF"/>
              </a:buClr>
              <a:buSzPts val="1200"/>
              <a:buChar char="●"/>
            </a:pPr>
            <a:r>
              <a:rPr lang="en" dirty="0">
                <a:solidFill>
                  <a:srgbClr val="FFFFFF"/>
                </a:solidFill>
              </a:rPr>
              <a:t>Knowing the difference between regulatory-compliance and effective data protection</a:t>
            </a:r>
            <a:endParaRPr dirty="0">
              <a:solidFill>
                <a:srgbClr val="FFFFFF"/>
              </a:solidFill>
            </a:endParaRPr>
          </a:p>
          <a:p>
            <a:pPr marL="457200" lvl="0" indent="-304800" algn="l" rtl="0">
              <a:lnSpc>
                <a:spcPct val="100000"/>
              </a:lnSpc>
              <a:spcBef>
                <a:spcPts val="1000"/>
              </a:spcBef>
              <a:spcAft>
                <a:spcPts val="0"/>
              </a:spcAft>
              <a:buClr>
                <a:srgbClr val="FFFFFF"/>
              </a:buClr>
              <a:buSzPts val="1200"/>
              <a:buChar char="●"/>
            </a:pPr>
            <a:r>
              <a:rPr lang="en" dirty="0">
                <a:solidFill>
                  <a:srgbClr val="FFFFFF"/>
                </a:solidFill>
              </a:rPr>
              <a:t>What to protect </a:t>
            </a:r>
            <a:r>
              <a:rPr lang="en" dirty="0"/>
              <a:t>&amp;</a:t>
            </a:r>
            <a:r>
              <a:rPr lang="en" dirty="0">
                <a:solidFill>
                  <a:srgbClr val="FFFFFF"/>
                </a:solidFill>
              </a:rPr>
              <a:t> when to protect it</a:t>
            </a:r>
            <a:endParaRPr dirty="0">
              <a:solidFill>
                <a:srgbClr val="FFFFFF"/>
              </a:solidFill>
            </a:endParaRPr>
          </a:p>
          <a:p>
            <a:pPr marL="914400" lvl="1" indent="-304800" algn="l" rtl="0">
              <a:lnSpc>
                <a:spcPct val="100000"/>
              </a:lnSpc>
              <a:spcBef>
                <a:spcPts val="0"/>
              </a:spcBef>
              <a:spcAft>
                <a:spcPts val="0"/>
              </a:spcAft>
              <a:buClr>
                <a:srgbClr val="FFFFFF"/>
              </a:buClr>
              <a:buSzPts val="1200"/>
              <a:buChar char="○"/>
            </a:pPr>
            <a:r>
              <a:rPr lang="en" dirty="0">
                <a:solidFill>
                  <a:srgbClr val="FFFFFF"/>
                </a:solidFill>
              </a:rPr>
              <a:t>Encrypted at rest</a:t>
            </a:r>
            <a:endParaRPr dirty="0">
              <a:solidFill>
                <a:srgbClr val="FFFFFF"/>
              </a:solidFill>
            </a:endParaRPr>
          </a:p>
          <a:p>
            <a:pPr marL="914400" lvl="1" indent="-304800" algn="l" rtl="0">
              <a:lnSpc>
                <a:spcPct val="100000"/>
              </a:lnSpc>
              <a:spcBef>
                <a:spcPts val="0"/>
              </a:spcBef>
              <a:spcAft>
                <a:spcPts val="0"/>
              </a:spcAft>
              <a:buClr>
                <a:srgbClr val="FFFFFF"/>
              </a:buClr>
              <a:buSzPts val="1200"/>
              <a:buChar char="○"/>
            </a:pPr>
            <a:r>
              <a:rPr lang="en" dirty="0">
                <a:solidFill>
                  <a:srgbClr val="FFFFFF"/>
                </a:solidFill>
              </a:rPr>
              <a:t>Encrypted during transmission</a:t>
            </a:r>
            <a:endParaRPr dirty="0">
              <a:solidFill>
                <a:srgbClr val="FFFFFF"/>
              </a:solidFill>
            </a:endParaRPr>
          </a:p>
          <a:p>
            <a:pPr marL="457200" lvl="0" indent="-304800" algn="l" rtl="0">
              <a:lnSpc>
                <a:spcPct val="100000"/>
              </a:lnSpc>
              <a:spcBef>
                <a:spcPts val="1000"/>
              </a:spcBef>
              <a:spcAft>
                <a:spcPts val="0"/>
              </a:spcAft>
              <a:buClr>
                <a:srgbClr val="FFFFFF"/>
              </a:buClr>
              <a:buSzPts val="1200"/>
              <a:buChar char="●"/>
            </a:pPr>
            <a:r>
              <a:rPr lang="en" dirty="0">
                <a:solidFill>
                  <a:srgbClr val="FFFFFF"/>
                </a:solidFill>
              </a:rPr>
              <a:t>Standards like FIPS 140-2 can help</a:t>
            </a:r>
            <a:endParaRPr dirty="0">
              <a:solidFill>
                <a:srgbClr val="FFFFFF"/>
              </a:solidFill>
            </a:endParaRPr>
          </a:p>
          <a:p>
            <a:pPr marL="914400" lvl="1" indent="-304800" algn="l" rtl="0">
              <a:lnSpc>
                <a:spcPct val="100000"/>
              </a:lnSpc>
              <a:spcBef>
                <a:spcPts val="0"/>
              </a:spcBef>
              <a:spcAft>
                <a:spcPts val="0"/>
              </a:spcAft>
              <a:buClr>
                <a:srgbClr val="FFFFFF"/>
              </a:buClr>
              <a:buSzPts val="1200"/>
              <a:buChar char="○"/>
            </a:pPr>
            <a:r>
              <a:rPr lang="en" dirty="0">
                <a:solidFill>
                  <a:srgbClr val="FFFFFF"/>
                </a:solidFill>
              </a:rPr>
              <a:t>Security standard used to approve cryptographic modules</a:t>
            </a:r>
            <a:endParaRPr dirty="0">
              <a:solidFill>
                <a:srgbClr val="FFFFFF"/>
              </a:solidFill>
            </a:endParaRPr>
          </a:p>
          <a:p>
            <a:pPr marL="0" lvl="0" indent="0" algn="l" rtl="0">
              <a:lnSpc>
                <a:spcPct val="100000"/>
              </a:lnSpc>
              <a:spcBef>
                <a:spcPts val="0"/>
              </a:spcBef>
              <a:spcAft>
                <a:spcPts val="1600"/>
              </a:spcAft>
              <a:buNone/>
            </a:pPr>
            <a:endParaRPr dirty="0">
              <a:solidFill>
                <a:srgbClr val="FFFFFF"/>
              </a:solidFill>
            </a:endParaRPr>
          </a:p>
        </p:txBody>
      </p:sp>
      <p:sp>
        <p:nvSpPr>
          <p:cNvPr id="934" name="Google Shape;934;p137"/>
          <p:cNvSpPr txBox="1">
            <a:spLocks noGrp="1"/>
          </p:cNvSpPr>
          <p:nvPr>
            <p:ph type="title" idx="2"/>
          </p:nvPr>
        </p:nvSpPr>
        <p:spPr>
          <a:xfrm>
            <a:off x="311700" y="2981775"/>
            <a:ext cx="4044900" cy="11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6BBF4E"/>
                </a:solidFill>
              </a:rPr>
              <a:t>Security Expertise</a:t>
            </a:r>
            <a:endParaRPr>
              <a:solidFill>
                <a:srgbClr val="6BBF4E"/>
              </a:solidFill>
            </a:endParaRPr>
          </a:p>
          <a:p>
            <a:pPr marL="0" lvl="0" indent="0" algn="l" rtl="0">
              <a:spcBef>
                <a:spcPts val="0"/>
              </a:spcBef>
              <a:spcAft>
                <a:spcPts val="0"/>
              </a:spcAft>
              <a:buNone/>
            </a:pPr>
            <a:endParaRPr>
              <a:solidFill>
                <a:srgbClr val="6BBF4E"/>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2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could cause this?</a:t>
            </a:r>
            <a:endParaRPr/>
          </a:p>
        </p:txBody>
      </p:sp>
      <p:sp>
        <p:nvSpPr>
          <p:cNvPr id="1348" name="Google Shape;1348;p200"/>
          <p:cNvSpPr txBox="1">
            <a:spLocks noGrp="1"/>
          </p:cNvSpPr>
          <p:nvPr>
            <p:ph type="title" idx="2"/>
          </p:nvPr>
        </p:nvSpPr>
        <p:spPr>
          <a:xfrm>
            <a:off x="427325" y="1457575"/>
            <a:ext cx="2464500" cy="2650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Malicious user input making its way into the data (unverified)</a:t>
            </a:r>
            <a:endParaRPr/>
          </a:p>
        </p:txBody>
      </p:sp>
      <p:sp>
        <p:nvSpPr>
          <p:cNvPr id="1349" name="Google Shape;1349;p200"/>
          <p:cNvSpPr txBox="1">
            <a:spLocks noGrp="1"/>
          </p:cNvSpPr>
          <p:nvPr>
            <p:ph type="title" idx="3"/>
          </p:nvPr>
        </p:nvSpPr>
        <p:spPr>
          <a:xfrm>
            <a:off x="3014825" y="1457575"/>
            <a:ext cx="1997700" cy="2650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Poor parsing and creation practices</a:t>
            </a:r>
            <a:endParaRPr/>
          </a:p>
        </p:txBody>
      </p:sp>
      <p:sp>
        <p:nvSpPr>
          <p:cNvPr id="1350" name="Google Shape;1350;p200"/>
          <p:cNvSpPr txBox="1">
            <a:spLocks noGrp="1"/>
          </p:cNvSpPr>
          <p:nvPr>
            <p:ph type="title" idx="4"/>
          </p:nvPr>
        </p:nvSpPr>
        <p:spPr>
          <a:xfrm>
            <a:off x="5196725" y="1457575"/>
            <a:ext cx="2820900" cy="2650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Poor output escaping or direct use of values without sanitization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201"/>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Mitigations</a:t>
            </a:r>
            <a:endParaRPr/>
          </a:p>
        </p:txBody>
      </p:sp>
      <p:sp>
        <p:nvSpPr>
          <p:cNvPr id="1356" name="Google Shape;1356;p201"/>
          <p:cNvSpPr txBox="1">
            <a:spLocks noGrp="1"/>
          </p:cNvSpPr>
          <p:nvPr>
            <p:ph type="subTitle" idx="1"/>
          </p:nvPr>
        </p:nvSpPr>
        <p:spPr>
          <a:xfrm>
            <a:off x="429300" y="1058650"/>
            <a:ext cx="5632200" cy="3709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Use as little user input in JSON as possible, validating the input to ensure correctness</a:t>
            </a:r>
            <a:endParaRPr/>
          </a:p>
          <a:p>
            <a:pPr marL="457200" lvl="0" indent="-304800" algn="l" rtl="0">
              <a:lnSpc>
                <a:spcPct val="100000"/>
              </a:lnSpc>
              <a:spcBef>
                <a:spcPts val="1000"/>
              </a:spcBef>
              <a:spcAft>
                <a:spcPts val="0"/>
              </a:spcAft>
              <a:buSzPts val="1200"/>
              <a:buChar char="●"/>
            </a:pPr>
            <a:r>
              <a:rPr lang="en"/>
              <a:t>Use only well-established and vetted parsing libraries and tools.</a:t>
            </a:r>
            <a:endParaRPr/>
          </a:p>
          <a:p>
            <a:pPr marL="457200" lvl="0" indent="-304800" algn="l" rtl="0">
              <a:lnSpc>
                <a:spcPct val="100000"/>
              </a:lnSpc>
              <a:spcBef>
                <a:spcPts val="1000"/>
              </a:spcBef>
              <a:spcAft>
                <a:spcPts val="0"/>
              </a:spcAft>
              <a:buSzPts val="1200"/>
              <a:buChar char="●"/>
            </a:pPr>
            <a:r>
              <a:rPr lang="en"/>
              <a:t>Avoid the direct use of values pulled from JSON, escaping according to the correct context</a:t>
            </a:r>
            <a:endParaRPr/>
          </a:p>
          <a:p>
            <a:pPr marL="0" lvl="0" indent="0" algn="l" rtl="0">
              <a:lnSpc>
                <a:spcPct val="100000"/>
              </a:lnSpc>
              <a:spcBef>
                <a:spcPts val="1000"/>
              </a:spcBef>
              <a:spcAft>
                <a:spcPts val="1000"/>
              </a:spcAft>
              <a:buNone/>
            </a:pPr>
            <a:endParaRPr/>
          </a:p>
        </p:txBody>
      </p:sp>
      <p:pic>
        <p:nvPicPr>
          <p:cNvPr id="1357" name="Google Shape;1357;p201"/>
          <p:cNvPicPr preferRelativeResize="0"/>
          <p:nvPr/>
        </p:nvPicPr>
        <p:blipFill>
          <a:blip r:embed="rId3">
            <a:alphaModFix/>
          </a:blip>
          <a:stretch>
            <a:fillRect/>
          </a:stretch>
        </p:blipFill>
        <p:spPr>
          <a:xfrm>
            <a:off x="7044100" y="1098999"/>
            <a:ext cx="2413625" cy="2416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202"/>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Replay Attacks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203"/>
          <p:cNvSpPr txBox="1">
            <a:spLocks noGrp="1"/>
          </p:cNvSpPr>
          <p:nvPr>
            <p:ph type="title"/>
          </p:nvPr>
        </p:nvSpPr>
        <p:spPr>
          <a:xfrm>
            <a:off x="322850" y="470325"/>
            <a:ext cx="53943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Replay Attacks?</a:t>
            </a:r>
            <a:endParaRPr/>
          </a:p>
        </p:txBody>
      </p:sp>
      <p:sp>
        <p:nvSpPr>
          <p:cNvPr id="1368" name="Google Shape;1368;p203"/>
          <p:cNvSpPr txBox="1">
            <a:spLocks noGrp="1"/>
          </p:cNvSpPr>
          <p:nvPr>
            <p:ph type="subTitle" idx="1"/>
          </p:nvPr>
        </p:nvSpPr>
        <p:spPr>
          <a:xfrm>
            <a:off x="404800" y="1198725"/>
            <a:ext cx="7301700" cy="1663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Repeating the same content in an effort to reproduce the effect</a:t>
            </a:r>
            <a:endParaRPr/>
          </a:p>
          <a:p>
            <a:pPr marL="457200" lvl="0" indent="-304800" algn="l" rtl="0">
              <a:lnSpc>
                <a:spcPct val="100000"/>
              </a:lnSpc>
              <a:spcBef>
                <a:spcPts val="1000"/>
              </a:spcBef>
              <a:spcAft>
                <a:spcPts val="0"/>
              </a:spcAft>
              <a:buSzPts val="1200"/>
              <a:buChar char="●"/>
            </a:pPr>
            <a:r>
              <a:rPr lang="en"/>
              <a:t>Could be performed by valid user or attacker</a:t>
            </a:r>
            <a:endParaRPr/>
          </a:p>
          <a:p>
            <a:pPr marL="457200" lvl="0" indent="-304800" algn="l" rtl="0">
              <a:lnSpc>
                <a:spcPct val="100000"/>
              </a:lnSpc>
              <a:spcBef>
                <a:spcPts val="1000"/>
              </a:spcBef>
              <a:spcAft>
                <a:spcPts val="0"/>
              </a:spcAft>
              <a:buSzPts val="1200"/>
              <a:buChar char="●"/>
            </a:pPr>
            <a:r>
              <a:rPr lang="en"/>
              <a:t>Sometimes captured as a part of a Man-in-the-Middle attack</a:t>
            </a:r>
            <a:endParaRPr/>
          </a:p>
          <a:p>
            <a:pPr marL="457200" lvl="0" indent="-304800" algn="l" rtl="0">
              <a:lnSpc>
                <a:spcPct val="100000"/>
              </a:lnSpc>
              <a:spcBef>
                <a:spcPts val="1000"/>
              </a:spcBef>
              <a:spcAft>
                <a:spcPts val="0"/>
              </a:spcAft>
              <a:buSzPts val="1200"/>
              <a:buChar char="●"/>
            </a:pPr>
            <a:r>
              <a:rPr lang="en"/>
              <a:t>Could be sent to the same location or a different location that </a:t>
            </a:r>
            <a:br>
              <a:rPr lang="en"/>
            </a:br>
            <a:r>
              <a:rPr lang="en"/>
              <a:t>accepts the same data</a:t>
            </a:r>
            <a:endParaRPr/>
          </a:p>
          <a:p>
            <a:pPr marL="457200" lvl="0" indent="-304800" algn="l" rtl="0">
              <a:lnSpc>
                <a:spcPct val="100000"/>
              </a:lnSpc>
              <a:spcBef>
                <a:spcPts val="1000"/>
              </a:spcBef>
              <a:spcAft>
                <a:spcPts val="0"/>
              </a:spcAft>
              <a:buSzPts val="1200"/>
              <a:buChar char="●"/>
            </a:pPr>
            <a:r>
              <a:rPr lang="en"/>
              <a:t>Not just restricted to web-based requests</a:t>
            </a:r>
            <a:endParaRPr/>
          </a:p>
          <a:p>
            <a:pPr marL="0" lvl="0" indent="0" algn="l" rtl="0">
              <a:lnSpc>
                <a:spcPct val="100000"/>
              </a:lnSpc>
              <a:spcBef>
                <a:spcPts val="1000"/>
              </a:spcBef>
              <a:spcAft>
                <a:spcPts val="100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204"/>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do they work?</a:t>
            </a:r>
            <a:endParaRPr/>
          </a:p>
        </p:txBody>
      </p:sp>
      <p:sp>
        <p:nvSpPr>
          <p:cNvPr id="1374" name="Google Shape;1374;p204"/>
          <p:cNvSpPr txBox="1">
            <a:spLocks noGrp="1"/>
          </p:cNvSpPr>
          <p:nvPr>
            <p:ph type="subTitle" idx="1"/>
          </p:nvPr>
        </p:nvSpPr>
        <p:spPr>
          <a:xfrm>
            <a:off x="429300" y="1058650"/>
            <a:ext cx="8285400" cy="3709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No uniqueness in the session or request </a:t>
            </a:r>
            <a:endParaRPr/>
          </a:p>
          <a:p>
            <a:pPr marL="457200" lvl="0" indent="-304800" algn="l" rtl="0">
              <a:lnSpc>
                <a:spcPct val="100000"/>
              </a:lnSpc>
              <a:spcBef>
                <a:spcPts val="1000"/>
              </a:spcBef>
              <a:spcAft>
                <a:spcPts val="0"/>
              </a:spcAft>
              <a:buSzPts val="1200"/>
              <a:buChar char="●"/>
            </a:pPr>
            <a:r>
              <a:rPr lang="en"/>
              <a:t>No detection of changes in the session (like IP address)</a:t>
            </a:r>
            <a:endParaRPr/>
          </a:p>
          <a:p>
            <a:pPr marL="457200" lvl="0" indent="-304800" algn="l" rtl="0">
              <a:lnSpc>
                <a:spcPct val="100000"/>
              </a:lnSpc>
              <a:spcBef>
                <a:spcPts val="1000"/>
              </a:spcBef>
              <a:spcAft>
                <a:spcPts val="0"/>
              </a:spcAft>
              <a:buSzPts val="1200"/>
              <a:buChar char="●"/>
            </a:pPr>
            <a:r>
              <a:rPr lang="en"/>
              <a:t>Plain-text messages not protected in transit</a:t>
            </a:r>
            <a:endParaRPr/>
          </a:p>
          <a:p>
            <a:pPr marL="457200" lvl="0" indent="-304800" algn="l" rtl="0">
              <a:lnSpc>
                <a:spcPct val="100000"/>
              </a:lnSpc>
              <a:spcBef>
                <a:spcPts val="1000"/>
              </a:spcBef>
              <a:spcAft>
                <a:spcPts val="0"/>
              </a:spcAft>
              <a:buSzPts val="1200"/>
              <a:buChar char="●"/>
            </a:pPr>
            <a:r>
              <a:rPr lang="en"/>
              <a:t>Does not require knowledge of the payload context but impact is difficult to determine without it</a:t>
            </a:r>
            <a:endParaRPr/>
          </a:p>
          <a:p>
            <a:pPr marL="0" lvl="0" indent="0" algn="l" rtl="0">
              <a:lnSpc>
                <a:spcPct val="100000"/>
              </a:lnSpc>
              <a:spcBef>
                <a:spcPts val="1000"/>
              </a:spcBef>
              <a:spcAft>
                <a:spcPts val="100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2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prevent the attack</a:t>
            </a:r>
            <a:endParaRPr/>
          </a:p>
        </p:txBody>
      </p:sp>
      <p:sp>
        <p:nvSpPr>
          <p:cNvPr id="1380" name="Google Shape;1380;p205"/>
          <p:cNvSpPr txBox="1">
            <a:spLocks noGrp="1"/>
          </p:cNvSpPr>
          <p:nvPr>
            <p:ph type="body" idx="1"/>
          </p:nvPr>
        </p:nvSpPr>
        <p:spPr>
          <a:xfrm>
            <a:off x="404800" y="1152475"/>
            <a:ext cx="8520600" cy="3416400"/>
          </a:xfrm>
          <a:prstGeom prst="rect">
            <a:avLst/>
          </a:prstGeom>
        </p:spPr>
        <p:txBody>
          <a:bodyPr spcFirstLastPara="1" wrap="square" lIns="91425" tIns="91425" rIns="91425" bIns="91425" anchor="t" anchorCtr="0">
            <a:noAutofit/>
          </a:bodyPr>
          <a:lstStyle/>
          <a:p>
            <a:pPr marL="228600" lvl="0" indent="-304800" algn="l" rtl="0">
              <a:lnSpc>
                <a:spcPct val="100000"/>
              </a:lnSpc>
              <a:spcBef>
                <a:spcPts val="0"/>
              </a:spcBef>
              <a:spcAft>
                <a:spcPts val="0"/>
              </a:spcAft>
              <a:buSzPts val="1200"/>
              <a:buChar char="●"/>
            </a:pPr>
            <a:r>
              <a:rPr lang="en"/>
              <a:t>Include uniqueness into the request</a:t>
            </a:r>
            <a:endParaRPr/>
          </a:p>
          <a:p>
            <a:pPr marL="914400" lvl="1" indent="-304800" algn="l" rtl="0">
              <a:lnSpc>
                <a:spcPct val="100000"/>
              </a:lnSpc>
              <a:spcBef>
                <a:spcPts val="0"/>
              </a:spcBef>
              <a:spcAft>
                <a:spcPts val="0"/>
              </a:spcAft>
              <a:buSzPts val="1200"/>
              <a:buChar char="○"/>
            </a:pPr>
            <a:r>
              <a:rPr lang="en"/>
              <a:t>Header with dynamic value verified on the server</a:t>
            </a:r>
            <a:endParaRPr/>
          </a:p>
          <a:p>
            <a:pPr marL="914400" lvl="1" indent="-304800" algn="l" rtl="0">
              <a:lnSpc>
                <a:spcPct val="100000"/>
              </a:lnSpc>
              <a:spcBef>
                <a:spcPts val="0"/>
              </a:spcBef>
              <a:spcAft>
                <a:spcPts val="0"/>
              </a:spcAft>
              <a:buSzPts val="1200"/>
              <a:buChar char="○"/>
            </a:pPr>
            <a:r>
              <a:rPr lang="en"/>
              <a:t>Time-bound session identifiers rotated frequently</a:t>
            </a:r>
            <a:endParaRPr/>
          </a:p>
          <a:p>
            <a:pPr marL="914400" lvl="1" indent="-304800" algn="l" rtl="0">
              <a:lnSpc>
                <a:spcPct val="100000"/>
              </a:lnSpc>
              <a:spcBef>
                <a:spcPts val="0"/>
              </a:spcBef>
              <a:spcAft>
                <a:spcPts val="0"/>
              </a:spcAft>
              <a:buSzPts val="1200"/>
              <a:buChar char="○"/>
            </a:pPr>
            <a:r>
              <a:rPr lang="en"/>
              <a:t>One-time protection (such as a password)</a:t>
            </a:r>
            <a:endParaRPr/>
          </a:p>
          <a:p>
            <a:pPr marL="228600" lvl="0" indent="-304800" algn="l" rtl="0">
              <a:lnSpc>
                <a:spcPct val="100000"/>
              </a:lnSpc>
              <a:spcBef>
                <a:spcPts val="1000"/>
              </a:spcBef>
              <a:spcAft>
                <a:spcPts val="0"/>
              </a:spcAft>
              <a:buSzPts val="1200"/>
              <a:buChar char="●"/>
            </a:pPr>
            <a:r>
              <a:rPr lang="en"/>
              <a:t>Reducing risk by limiting window a request could be valid</a:t>
            </a:r>
            <a:endParaRPr/>
          </a:p>
          <a:p>
            <a:pPr marL="228600" lvl="0" indent="-304800" algn="l" rtl="0">
              <a:lnSpc>
                <a:spcPct val="100000"/>
              </a:lnSpc>
              <a:spcBef>
                <a:spcPts val="1000"/>
              </a:spcBef>
              <a:spcAft>
                <a:spcPts val="0"/>
              </a:spcAft>
              <a:buSzPts val="1200"/>
              <a:buChar char="●"/>
            </a:pPr>
            <a:r>
              <a:rPr lang="en"/>
              <a:t>Preventing interception with encryption in transit</a:t>
            </a:r>
            <a:endParaRPr/>
          </a:p>
          <a:p>
            <a:pPr marL="228600" lvl="0" indent="-304800" algn="l" rtl="0">
              <a:lnSpc>
                <a:spcPct val="100000"/>
              </a:lnSpc>
              <a:spcBef>
                <a:spcPts val="1000"/>
              </a:spcBef>
              <a:spcAft>
                <a:spcPts val="0"/>
              </a:spcAft>
              <a:buSzPts val="1200"/>
              <a:buChar char="●"/>
            </a:pPr>
            <a:r>
              <a:rPr lang="en"/>
              <a:t>HTTPOnly on (session) cookies can prevent access</a:t>
            </a:r>
            <a:endParaRPr/>
          </a:p>
          <a:p>
            <a:pPr marL="0" lvl="0" indent="0" algn="l" rtl="0">
              <a:lnSpc>
                <a:spcPct val="100000"/>
              </a:lnSpc>
              <a:spcBef>
                <a:spcPts val="1000"/>
              </a:spcBef>
              <a:spcAft>
                <a:spcPts val="160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206"/>
          <p:cNvSpPr txBox="1">
            <a:spLocks noGrp="1"/>
          </p:cNvSpPr>
          <p:nvPr>
            <p:ph type="title"/>
          </p:nvPr>
        </p:nvSpPr>
        <p:spPr>
          <a:xfrm>
            <a:off x="242450" y="422225"/>
            <a:ext cx="6615600" cy="404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Secure JSON Web Tokens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207"/>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JSON Web Tokens (JWT)</a:t>
            </a:r>
            <a:endParaRPr/>
          </a:p>
        </p:txBody>
      </p:sp>
      <p:sp>
        <p:nvSpPr>
          <p:cNvPr id="1391" name="Google Shape;1391;p207"/>
          <p:cNvSpPr txBox="1">
            <a:spLocks noGrp="1"/>
          </p:cNvSpPr>
          <p:nvPr>
            <p:ph type="subTitle" idx="1"/>
          </p:nvPr>
        </p:nvSpPr>
        <p:spPr>
          <a:xfrm>
            <a:off x="429300" y="1058650"/>
            <a:ext cx="8285400" cy="37095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Based on a standard: RFC 7519</a:t>
            </a:r>
            <a:endParaRPr/>
          </a:p>
          <a:p>
            <a:pPr marL="457200" lvl="0" indent="-304800" algn="l" rtl="0">
              <a:lnSpc>
                <a:spcPct val="100000"/>
              </a:lnSpc>
              <a:spcBef>
                <a:spcPts val="1000"/>
              </a:spcBef>
              <a:spcAft>
                <a:spcPts val="0"/>
              </a:spcAft>
              <a:buSzPts val="1200"/>
              <a:buChar char="●"/>
            </a:pPr>
            <a:r>
              <a:rPr lang="en"/>
              <a:t>Provides more context than a basic session identifier</a:t>
            </a:r>
            <a:endParaRPr/>
          </a:p>
          <a:p>
            <a:pPr marL="457200" lvl="0" indent="-304800" algn="l" rtl="0">
              <a:lnSpc>
                <a:spcPct val="100000"/>
              </a:lnSpc>
              <a:spcBef>
                <a:spcPts val="1000"/>
              </a:spcBef>
              <a:spcAft>
                <a:spcPts val="0"/>
              </a:spcAft>
              <a:buSzPts val="1200"/>
              <a:buChar char="●"/>
            </a:pPr>
            <a:r>
              <a:rPr lang="en"/>
              <a:t>Relies on:</a:t>
            </a:r>
            <a:endParaRPr/>
          </a:p>
          <a:p>
            <a:pPr marL="914400" lvl="1" indent="-304800" algn="l" rtl="0">
              <a:lnSpc>
                <a:spcPct val="100000"/>
              </a:lnSpc>
              <a:spcBef>
                <a:spcPts val="0"/>
              </a:spcBef>
              <a:spcAft>
                <a:spcPts val="0"/>
              </a:spcAft>
              <a:buSzPts val="1200"/>
              <a:buChar char="○"/>
            </a:pPr>
            <a:r>
              <a:rPr lang="en"/>
              <a:t>JWS - JSON Web Signature</a:t>
            </a:r>
            <a:endParaRPr/>
          </a:p>
          <a:p>
            <a:pPr marL="914400" lvl="1" indent="-304800" algn="l" rtl="0">
              <a:lnSpc>
                <a:spcPct val="100000"/>
              </a:lnSpc>
              <a:spcBef>
                <a:spcPts val="0"/>
              </a:spcBef>
              <a:spcAft>
                <a:spcPts val="0"/>
              </a:spcAft>
              <a:buSzPts val="1200"/>
              <a:buChar char="○"/>
            </a:pPr>
            <a:r>
              <a:rPr lang="en"/>
              <a:t>JWE - JSON Web Encryption</a:t>
            </a:r>
            <a:endParaRPr/>
          </a:p>
          <a:p>
            <a:pPr marL="457200" lvl="0" indent="-304800" algn="l" rtl="0">
              <a:lnSpc>
                <a:spcPct val="100000"/>
              </a:lnSpc>
              <a:spcBef>
                <a:spcPts val="1000"/>
              </a:spcBef>
              <a:spcAft>
                <a:spcPts val="0"/>
              </a:spcAft>
              <a:buSzPts val="1200"/>
              <a:buChar char="●"/>
            </a:pPr>
            <a:r>
              <a:rPr lang="en"/>
              <a:t>Signed to ensure integrity of the token’s contents</a:t>
            </a:r>
            <a:endParaRPr/>
          </a:p>
          <a:p>
            <a:pPr marL="457200" lvl="0" indent="-304800" algn="l" rtl="0">
              <a:lnSpc>
                <a:spcPct val="100000"/>
              </a:lnSpc>
              <a:spcBef>
                <a:spcPts val="1000"/>
              </a:spcBef>
              <a:spcAft>
                <a:spcPts val="1000"/>
              </a:spcAft>
              <a:buSzPts val="1200"/>
              <a:buChar char="●"/>
            </a:pPr>
            <a:r>
              <a:rPr lang="en"/>
              <a:t>Often sent as a </a:t>
            </a:r>
            <a:r>
              <a:rPr lang="en">
                <a:latin typeface="Courier New"/>
                <a:ea typeface="Courier New"/>
                <a:cs typeface="Courier New"/>
                <a:sym typeface="Courier New"/>
              </a:rPr>
              <a:t>Bearer</a:t>
            </a:r>
            <a:r>
              <a:rPr lang="en"/>
              <a:t> header for reauthorization on following requests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208"/>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JWT</a:t>
            </a:r>
            <a:endParaRPr/>
          </a:p>
        </p:txBody>
      </p:sp>
      <p:sp>
        <p:nvSpPr>
          <p:cNvPr id="1397" name="Google Shape;1397;p208"/>
          <p:cNvSpPr txBox="1">
            <a:spLocks noGrp="1"/>
          </p:cNvSpPr>
          <p:nvPr>
            <p:ph type="subTitle" idx="1"/>
          </p:nvPr>
        </p:nvSpPr>
        <p:spPr>
          <a:xfrm>
            <a:off x="429300" y="1058650"/>
            <a:ext cx="8285400" cy="23184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a:t>Three sections:</a:t>
            </a:r>
            <a:endParaRPr/>
          </a:p>
          <a:p>
            <a:pPr marL="914400" lvl="1" indent="-304800" algn="l" rtl="0">
              <a:lnSpc>
                <a:spcPct val="100000"/>
              </a:lnSpc>
              <a:spcBef>
                <a:spcPts val="0"/>
              </a:spcBef>
              <a:spcAft>
                <a:spcPts val="0"/>
              </a:spcAft>
              <a:buSzPts val="1200"/>
              <a:buChar char="○"/>
            </a:pPr>
            <a:r>
              <a:rPr lang="en"/>
              <a:t>Header defines type of token and algorithm to use for the signature</a:t>
            </a:r>
            <a:endParaRPr/>
          </a:p>
          <a:p>
            <a:pPr marL="914400" lvl="1" indent="-304800" algn="l" rtl="0">
              <a:lnSpc>
                <a:spcPct val="100000"/>
              </a:lnSpc>
              <a:spcBef>
                <a:spcPts val="0"/>
              </a:spcBef>
              <a:spcAft>
                <a:spcPts val="0"/>
              </a:spcAft>
              <a:buSzPts val="1200"/>
              <a:buChar char="○"/>
            </a:pPr>
            <a:r>
              <a:rPr lang="en"/>
              <a:t>Claims are the details (default and custom)</a:t>
            </a:r>
            <a:endParaRPr/>
          </a:p>
          <a:p>
            <a:pPr marL="914400" lvl="1" indent="-304800" algn="l" rtl="0">
              <a:lnSpc>
                <a:spcPct val="100000"/>
              </a:lnSpc>
              <a:spcBef>
                <a:spcPts val="0"/>
              </a:spcBef>
              <a:spcAft>
                <a:spcPts val="0"/>
              </a:spcAft>
              <a:buSzPts val="1200"/>
              <a:buChar char="○"/>
            </a:pPr>
            <a:r>
              <a:rPr lang="en"/>
              <a:t>Signature (None, HMAC, RSA)</a:t>
            </a:r>
            <a:endParaRPr/>
          </a:p>
          <a:p>
            <a:pPr marL="457200" lvl="0" indent="-304800" algn="l" rtl="0">
              <a:lnSpc>
                <a:spcPct val="100000"/>
              </a:lnSpc>
              <a:spcBef>
                <a:spcPts val="1000"/>
              </a:spcBef>
              <a:spcAft>
                <a:spcPts val="0"/>
              </a:spcAft>
              <a:buSzPts val="1200"/>
              <a:buChar char="●"/>
            </a:pPr>
            <a:r>
              <a:rPr lang="en"/>
              <a:t>All sections are defined as JSON structures</a:t>
            </a:r>
            <a:endParaRPr/>
          </a:p>
          <a:p>
            <a:pPr marL="457200" lvl="0" indent="-304800" algn="l" rtl="0">
              <a:lnSpc>
                <a:spcPct val="100000"/>
              </a:lnSpc>
              <a:spcBef>
                <a:spcPts val="1000"/>
              </a:spcBef>
              <a:spcAft>
                <a:spcPts val="1000"/>
              </a:spcAft>
              <a:buSzPts val="1200"/>
              <a:buChar char="●"/>
            </a:pPr>
            <a:r>
              <a:rPr lang="en"/>
              <a:t>Each section is (URL safe) base64 encoded and combined with “.”</a:t>
            </a:r>
            <a:endParaRPr/>
          </a:p>
        </p:txBody>
      </p:sp>
      <p:sp>
        <p:nvSpPr>
          <p:cNvPr id="1398" name="Google Shape;1398;p208"/>
          <p:cNvSpPr txBox="1"/>
          <p:nvPr/>
        </p:nvSpPr>
        <p:spPr>
          <a:xfrm>
            <a:off x="0" y="3624250"/>
            <a:ext cx="9144000" cy="615000"/>
          </a:xfrm>
          <a:prstGeom prst="rect">
            <a:avLst/>
          </a:prstGeom>
          <a:noFill/>
          <a:ln>
            <a:noFill/>
          </a:ln>
        </p:spPr>
        <p:txBody>
          <a:bodyPr spcFirstLastPara="1" wrap="square" lIns="91425" tIns="91425" rIns="91425" bIns="91425" anchor="t" anchorCtr="0">
            <a:noAutofit/>
          </a:bodyPr>
          <a:lstStyle/>
          <a:p>
            <a:pPr marL="139700" marR="139700" lvl="0" indent="0" algn="ctr" rtl="0">
              <a:lnSpc>
                <a:spcPct val="130000"/>
              </a:lnSpc>
              <a:spcBef>
                <a:spcPts val="0"/>
              </a:spcBef>
              <a:spcAft>
                <a:spcPts val="0"/>
              </a:spcAft>
              <a:buClr>
                <a:schemeClr val="dk1"/>
              </a:buClr>
              <a:buSzPts val="1100"/>
              <a:buFont typeface="Arial"/>
              <a:buNone/>
            </a:pPr>
            <a:r>
              <a:rPr lang="en" sz="1200">
                <a:solidFill>
                  <a:schemeClr val="dk1"/>
                </a:solidFill>
                <a:highlight>
                  <a:srgbClr val="F8F9FA"/>
                </a:highlight>
                <a:latin typeface="Courier New"/>
                <a:ea typeface="Courier New"/>
                <a:cs typeface="Courier New"/>
                <a:sym typeface="Courier New"/>
              </a:rPr>
              <a:t>base64urlEncoding(header)</a:t>
            </a:r>
            <a:r>
              <a:rPr lang="en" sz="1200">
                <a:solidFill>
                  <a:srgbClr val="666666"/>
                </a:solidFill>
                <a:highlight>
                  <a:srgbClr val="F8F9FA"/>
                </a:highlight>
                <a:latin typeface="Courier New"/>
                <a:ea typeface="Courier New"/>
                <a:cs typeface="Courier New"/>
                <a:sym typeface="Courier New"/>
              </a:rPr>
              <a:t>+</a:t>
            </a:r>
            <a:r>
              <a:rPr lang="en" sz="1200">
                <a:solidFill>
                  <a:srgbClr val="BA2121"/>
                </a:solidFill>
                <a:highlight>
                  <a:srgbClr val="F8F9FA"/>
                </a:highlight>
                <a:latin typeface="Courier New"/>
                <a:ea typeface="Courier New"/>
                <a:cs typeface="Courier New"/>
                <a:sym typeface="Courier New"/>
              </a:rPr>
              <a:t>'.'</a:t>
            </a:r>
            <a:r>
              <a:rPr lang="en" sz="1200">
                <a:solidFill>
                  <a:srgbClr val="666666"/>
                </a:solidFill>
                <a:highlight>
                  <a:srgbClr val="F8F9FA"/>
                </a:highlight>
                <a:latin typeface="Courier New"/>
                <a:ea typeface="Courier New"/>
                <a:cs typeface="Courier New"/>
                <a:sym typeface="Courier New"/>
              </a:rPr>
              <a:t>+</a:t>
            </a:r>
            <a:r>
              <a:rPr lang="en" sz="1200">
                <a:solidFill>
                  <a:schemeClr val="dk1"/>
                </a:solidFill>
                <a:highlight>
                  <a:srgbClr val="F8F9FA"/>
                </a:highlight>
                <a:latin typeface="Courier New"/>
                <a:ea typeface="Courier New"/>
                <a:cs typeface="Courier New"/>
                <a:sym typeface="Courier New"/>
              </a:rPr>
              <a:t>base64urlEncoding(payload)</a:t>
            </a:r>
            <a:r>
              <a:rPr lang="en" sz="1200">
                <a:solidFill>
                  <a:srgbClr val="666666"/>
                </a:solidFill>
                <a:highlight>
                  <a:srgbClr val="F8F9FA"/>
                </a:highlight>
                <a:latin typeface="Courier New"/>
                <a:ea typeface="Courier New"/>
                <a:cs typeface="Courier New"/>
                <a:sym typeface="Courier New"/>
              </a:rPr>
              <a:t>+</a:t>
            </a:r>
            <a:r>
              <a:rPr lang="en" sz="1200">
                <a:solidFill>
                  <a:srgbClr val="BA2121"/>
                </a:solidFill>
                <a:highlight>
                  <a:srgbClr val="F8F9FA"/>
                </a:highlight>
                <a:latin typeface="Courier New"/>
                <a:ea typeface="Courier New"/>
                <a:cs typeface="Courier New"/>
                <a:sym typeface="Courier New"/>
              </a:rPr>
              <a:t>'.'</a:t>
            </a:r>
            <a:r>
              <a:rPr lang="en" sz="1200">
                <a:solidFill>
                  <a:srgbClr val="666666"/>
                </a:solidFill>
                <a:highlight>
                  <a:srgbClr val="F8F9FA"/>
                </a:highlight>
                <a:latin typeface="Courier New"/>
                <a:ea typeface="Courier New"/>
                <a:cs typeface="Courier New"/>
                <a:sym typeface="Courier New"/>
              </a:rPr>
              <a:t>+</a:t>
            </a:r>
            <a:r>
              <a:rPr lang="en" sz="1200">
                <a:solidFill>
                  <a:schemeClr val="dk1"/>
                </a:solidFill>
                <a:highlight>
                  <a:srgbClr val="F8F9FA"/>
                </a:highlight>
                <a:latin typeface="Courier New"/>
                <a:ea typeface="Courier New"/>
                <a:cs typeface="Courier New"/>
                <a:sym typeface="Courier New"/>
              </a:rPr>
              <a:t>base64urlEncoding(signature)</a:t>
            </a:r>
            <a:endParaRPr sz="1200">
              <a:solidFill>
                <a:schemeClr val="dk1"/>
              </a:solidFill>
              <a:highlight>
                <a:srgbClr val="F8F9FA"/>
              </a:highlight>
              <a:latin typeface="Courier New"/>
              <a:ea typeface="Courier New"/>
              <a:cs typeface="Courier New"/>
              <a:sym typeface="Courier New"/>
            </a:endParaRPr>
          </a:p>
          <a:p>
            <a:pPr marL="0" lvl="0" indent="0" algn="l" rtl="0">
              <a:spcBef>
                <a:spcPts val="0"/>
              </a:spcBef>
              <a:spcAft>
                <a:spcPts val="0"/>
              </a:spcAft>
              <a:buNone/>
            </a:pPr>
            <a:endParaRPr sz="1200">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2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JWT Claims</a:t>
            </a:r>
            <a:endParaRPr/>
          </a:p>
        </p:txBody>
      </p:sp>
      <p:sp>
        <p:nvSpPr>
          <p:cNvPr id="1404" name="Google Shape;1404;p209"/>
          <p:cNvSpPr txBox="1">
            <a:spLocks noGrp="1"/>
          </p:cNvSpPr>
          <p:nvPr>
            <p:ph type="title" idx="2"/>
          </p:nvPr>
        </p:nvSpPr>
        <p:spPr>
          <a:xfrm>
            <a:off x="1149500" y="1457575"/>
            <a:ext cx="31713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Default claims</a:t>
            </a:r>
            <a:endParaRPr/>
          </a:p>
          <a:p>
            <a:pPr marL="457200" lvl="0" indent="-304800" algn="l" rtl="0">
              <a:spcBef>
                <a:spcPts val="1600"/>
              </a:spcBef>
              <a:spcAft>
                <a:spcPts val="0"/>
              </a:spcAft>
              <a:buSzPts val="1200"/>
              <a:buChar char="●"/>
            </a:pPr>
            <a:r>
              <a:rPr lang="en" sz="1400">
                <a:latin typeface="Source Code Pro"/>
                <a:ea typeface="Source Code Pro"/>
                <a:cs typeface="Source Code Pro"/>
                <a:sym typeface="Source Code Pro"/>
              </a:rPr>
              <a:t>iss</a:t>
            </a:r>
            <a:r>
              <a:rPr lang="en" sz="1400">
                <a:latin typeface="Helvetica Neue"/>
                <a:ea typeface="Helvetica Neue"/>
                <a:cs typeface="Helvetica Neue"/>
                <a:sym typeface="Helvetica Neue"/>
              </a:rPr>
              <a:t>: Issuer</a:t>
            </a:r>
            <a:endParaRPr sz="1400">
              <a:latin typeface="Helvetica Neue"/>
              <a:ea typeface="Helvetica Neue"/>
              <a:cs typeface="Helvetica Neue"/>
              <a:sym typeface="Helvetica Neue"/>
            </a:endParaRPr>
          </a:p>
          <a:p>
            <a:pPr marL="457200" lvl="0" indent="-304800" algn="l" rtl="0">
              <a:spcBef>
                <a:spcPts val="0"/>
              </a:spcBef>
              <a:spcAft>
                <a:spcPts val="0"/>
              </a:spcAft>
              <a:buSzPts val="1200"/>
              <a:buChar char="●"/>
            </a:pPr>
            <a:r>
              <a:rPr lang="en" sz="1400">
                <a:latin typeface="Source Code Pro"/>
                <a:ea typeface="Source Code Pro"/>
                <a:cs typeface="Source Code Pro"/>
                <a:sym typeface="Source Code Pro"/>
              </a:rPr>
              <a:t>sub</a:t>
            </a:r>
            <a:r>
              <a:rPr lang="en" sz="1400">
                <a:latin typeface="Helvetica Neue"/>
                <a:ea typeface="Helvetica Neue"/>
                <a:cs typeface="Helvetica Neue"/>
                <a:sym typeface="Helvetica Neue"/>
              </a:rPr>
              <a:t>: Subject</a:t>
            </a:r>
            <a:endParaRPr sz="1400">
              <a:latin typeface="Helvetica Neue"/>
              <a:ea typeface="Helvetica Neue"/>
              <a:cs typeface="Helvetica Neue"/>
              <a:sym typeface="Helvetica Neue"/>
            </a:endParaRPr>
          </a:p>
          <a:p>
            <a:pPr marL="457200" lvl="0" indent="-304800" algn="l" rtl="0">
              <a:spcBef>
                <a:spcPts val="0"/>
              </a:spcBef>
              <a:spcAft>
                <a:spcPts val="0"/>
              </a:spcAft>
              <a:buSzPts val="1200"/>
              <a:buChar char="●"/>
            </a:pPr>
            <a:r>
              <a:rPr lang="en" sz="1400">
                <a:latin typeface="Source Code Pro"/>
                <a:ea typeface="Source Code Pro"/>
                <a:cs typeface="Source Code Pro"/>
                <a:sym typeface="Source Code Pro"/>
              </a:rPr>
              <a:t>aud</a:t>
            </a:r>
            <a:r>
              <a:rPr lang="en" sz="1400">
                <a:latin typeface="Helvetica Neue"/>
                <a:ea typeface="Helvetica Neue"/>
                <a:cs typeface="Helvetica Neue"/>
                <a:sym typeface="Helvetica Neue"/>
              </a:rPr>
              <a:t>: Audience</a:t>
            </a:r>
            <a:endParaRPr sz="1400">
              <a:latin typeface="Helvetica Neue"/>
              <a:ea typeface="Helvetica Neue"/>
              <a:cs typeface="Helvetica Neue"/>
              <a:sym typeface="Helvetica Neue"/>
            </a:endParaRPr>
          </a:p>
          <a:p>
            <a:pPr marL="457200" lvl="0" indent="-304800" algn="l" rtl="0">
              <a:spcBef>
                <a:spcPts val="0"/>
              </a:spcBef>
              <a:spcAft>
                <a:spcPts val="0"/>
              </a:spcAft>
              <a:buSzPts val="1200"/>
              <a:buChar char="●"/>
            </a:pPr>
            <a:r>
              <a:rPr lang="en" sz="1400">
                <a:latin typeface="Source Code Pro"/>
                <a:ea typeface="Source Code Pro"/>
                <a:cs typeface="Source Code Pro"/>
                <a:sym typeface="Source Code Pro"/>
              </a:rPr>
              <a:t>exp</a:t>
            </a:r>
            <a:r>
              <a:rPr lang="en" sz="1400">
                <a:latin typeface="Helvetica Neue"/>
                <a:ea typeface="Helvetica Neue"/>
                <a:cs typeface="Helvetica Neue"/>
                <a:sym typeface="Helvetica Neue"/>
              </a:rPr>
              <a:t>: Expiration</a:t>
            </a:r>
            <a:endParaRPr sz="1400">
              <a:latin typeface="Helvetica Neue"/>
              <a:ea typeface="Helvetica Neue"/>
              <a:cs typeface="Helvetica Neue"/>
              <a:sym typeface="Helvetica Neue"/>
            </a:endParaRPr>
          </a:p>
          <a:p>
            <a:pPr marL="457200" lvl="0" indent="-304800" algn="l" rtl="0">
              <a:spcBef>
                <a:spcPts val="0"/>
              </a:spcBef>
              <a:spcAft>
                <a:spcPts val="0"/>
              </a:spcAft>
              <a:buSzPts val="1200"/>
              <a:buChar char="●"/>
            </a:pPr>
            <a:r>
              <a:rPr lang="en" sz="1400">
                <a:latin typeface="Source Code Pro"/>
                <a:ea typeface="Source Code Pro"/>
                <a:cs typeface="Source Code Pro"/>
                <a:sym typeface="Source Code Pro"/>
              </a:rPr>
              <a:t>nbf</a:t>
            </a:r>
            <a:r>
              <a:rPr lang="en" sz="1400">
                <a:latin typeface="Helvetica Neue"/>
                <a:ea typeface="Helvetica Neue"/>
                <a:cs typeface="Helvetica Neue"/>
                <a:sym typeface="Helvetica Neue"/>
              </a:rPr>
              <a:t>: “Not before”</a:t>
            </a:r>
            <a:endParaRPr sz="1400">
              <a:latin typeface="Helvetica Neue"/>
              <a:ea typeface="Helvetica Neue"/>
              <a:cs typeface="Helvetica Neue"/>
              <a:sym typeface="Helvetica Neue"/>
            </a:endParaRPr>
          </a:p>
          <a:p>
            <a:pPr marL="457200" lvl="0" indent="-304800" algn="l" rtl="0">
              <a:spcBef>
                <a:spcPts val="0"/>
              </a:spcBef>
              <a:spcAft>
                <a:spcPts val="0"/>
              </a:spcAft>
              <a:buSzPts val="1200"/>
              <a:buChar char="●"/>
            </a:pPr>
            <a:r>
              <a:rPr lang="en" sz="1400">
                <a:latin typeface="Source Code Pro"/>
                <a:ea typeface="Source Code Pro"/>
                <a:cs typeface="Source Code Pro"/>
                <a:sym typeface="Source Code Pro"/>
              </a:rPr>
              <a:t>iat</a:t>
            </a:r>
            <a:r>
              <a:rPr lang="en" sz="1400">
                <a:latin typeface="Helvetica Neue"/>
                <a:ea typeface="Helvetica Neue"/>
                <a:cs typeface="Helvetica Neue"/>
                <a:sym typeface="Helvetica Neue"/>
              </a:rPr>
              <a:t>: Issued At</a:t>
            </a:r>
            <a:endParaRPr sz="1400">
              <a:latin typeface="Helvetica Neue"/>
              <a:ea typeface="Helvetica Neue"/>
              <a:cs typeface="Helvetica Neue"/>
              <a:sym typeface="Helvetica Neue"/>
            </a:endParaRPr>
          </a:p>
          <a:p>
            <a:pPr marL="457200" lvl="0" indent="-304800" algn="l" rtl="0">
              <a:spcBef>
                <a:spcPts val="0"/>
              </a:spcBef>
              <a:spcAft>
                <a:spcPts val="0"/>
              </a:spcAft>
              <a:buSzPts val="1200"/>
              <a:buChar char="●"/>
            </a:pPr>
            <a:r>
              <a:rPr lang="en" sz="1400">
                <a:latin typeface="Source Code Pro"/>
                <a:ea typeface="Source Code Pro"/>
                <a:cs typeface="Source Code Pro"/>
                <a:sym typeface="Source Code Pro"/>
              </a:rPr>
              <a:t>iti</a:t>
            </a:r>
            <a:r>
              <a:rPr lang="en" sz="1400">
                <a:latin typeface="Helvetica Neue"/>
                <a:ea typeface="Helvetica Neue"/>
                <a:cs typeface="Helvetica Neue"/>
                <a:sym typeface="Helvetica Neue"/>
              </a:rPr>
              <a:t>: JWT ID</a:t>
            </a:r>
            <a:endParaRPr sz="1400">
              <a:latin typeface="Helvetica Neue"/>
              <a:ea typeface="Helvetica Neue"/>
              <a:cs typeface="Helvetica Neue"/>
              <a:sym typeface="Helvetica Neue"/>
            </a:endParaRPr>
          </a:p>
          <a:p>
            <a:pPr marL="0" lvl="0" indent="0" algn="l" rtl="0">
              <a:spcBef>
                <a:spcPts val="1000"/>
              </a:spcBef>
              <a:spcAft>
                <a:spcPts val="0"/>
              </a:spcAft>
              <a:buNone/>
            </a:pPr>
            <a:endParaRPr/>
          </a:p>
        </p:txBody>
      </p:sp>
      <p:sp>
        <p:nvSpPr>
          <p:cNvPr id="1405" name="Google Shape;1405;p209"/>
          <p:cNvSpPr txBox="1">
            <a:spLocks noGrp="1"/>
          </p:cNvSpPr>
          <p:nvPr>
            <p:ph type="title" idx="3"/>
          </p:nvPr>
        </p:nvSpPr>
        <p:spPr>
          <a:xfrm>
            <a:off x="3553425" y="1457575"/>
            <a:ext cx="2208600" cy="26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 claims</a:t>
            </a:r>
            <a:endParaRPr/>
          </a:p>
          <a:p>
            <a:pPr marL="457200" lvl="0" indent="-304800" algn="l" rtl="0">
              <a:spcBef>
                <a:spcPts val="1600"/>
              </a:spcBef>
              <a:spcAft>
                <a:spcPts val="0"/>
              </a:spcAft>
              <a:buSzPts val="1200"/>
              <a:buChar char="●"/>
            </a:pPr>
            <a:r>
              <a:rPr lang="en" sz="1400">
                <a:latin typeface="Helvetica Neue"/>
                <a:ea typeface="Helvetica Neue"/>
                <a:cs typeface="Helvetica Neue"/>
                <a:sym typeface="Helvetica Neue"/>
              </a:rPr>
              <a:t>No sensitive data! Remember, these can be decoded</a:t>
            </a:r>
            <a:endParaRPr sz="1400">
              <a:latin typeface="Helvetica Neue"/>
              <a:ea typeface="Helvetica Neue"/>
              <a:cs typeface="Helvetica Neue"/>
              <a:sym typeface="Helvetica Neue"/>
            </a:endParaRPr>
          </a:p>
          <a:p>
            <a:pPr marL="0" lvl="0" indent="0" algn="l" rtl="0">
              <a:spcBef>
                <a:spcPts val="160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38"/>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Crypto Issue #2</a:t>
            </a:r>
            <a:endParaRPr/>
          </a:p>
        </p:txBody>
      </p:sp>
      <p:sp>
        <p:nvSpPr>
          <p:cNvPr id="940" name="Google Shape;940;p138"/>
          <p:cNvSpPr txBox="1">
            <a:spLocks noGrp="1"/>
          </p:cNvSpPr>
          <p:nvPr>
            <p:ph type="body" idx="1"/>
          </p:nvPr>
        </p:nvSpPr>
        <p:spPr>
          <a:xfrm>
            <a:off x="4565399" y="1152475"/>
            <a:ext cx="4499659" cy="3416400"/>
          </a:xfrm>
          <a:prstGeom prst="rect">
            <a:avLst/>
          </a:prstGeom>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Clr>
                <a:srgbClr val="FFFFFF"/>
              </a:buClr>
              <a:buSzPts val="1200"/>
              <a:buChar char="●"/>
            </a:pPr>
            <a:r>
              <a:rPr lang="en" dirty="0">
                <a:solidFill>
                  <a:srgbClr val="FFFFFF"/>
                </a:solidFill>
              </a:rPr>
              <a:t>No centralized source for key storage</a:t>
            </a:r>
            <a:endParaRPr dirty="0">
              <a:solidFill>
                <a:srgbClr val="FFFFFF"/>
              </a:solidFill>
            </a:endParaRPr>
          </a:p>
          <a:p>
            <a:pPr marL="457200" lvl="0" indent="-304800" algn="l" rtl="0">
              <a:lnSpc>
                <a:spcPct val="100000"/>
              </a:lnSpc>
              <a:spcBef>
                <a:spcPts val="1000"/>
              </a:spcBef>
              <a:spcAft>
                <a:spcPts val="0"/>
              </a:spcAft>
              <a:buClr>
                <a:srgbClr val="FFFFFF"/>
              </a:buClr>
              <a:buSzPts val="1200"/>
              <a:buChar char="●"/>
            </a:pPr>
            <a:r>
              <a:rPr lang="en" dirty="0">
                <a:solidFill>
                  <a:srgbClr val="FFFFFF"/>
                </a:solidFill>
              </a:rPr>
              <a:t>Insufficient or non-existent key rotation policies</a:t>
            </a:r>
            <a:endParaRPr dirty="0">
              <a:solidFill>
                <a:srgbClr val="FFFFFF"/>
              </a:solidFill>
            </a:endParaRPr>
          </a:p>
          <a:p>
            <a:pPr marL="457200" lvl="0" indent="-304800" algn="l" rtl="0">
              <a:lnSpc>
                <a:spcPct val="100000"/>
              </a:lnSpc>
              <a:spcBef>
                <a:spcPts val="1000"/>
              </a:spcBef>
              <a:spcAft>
                <a:spcPts val="0"/>
              </a:spcAft>
              <a:buClr>
                <a:srgbClr val="FFFFFF"/>
              </a:buClr>
              <a:buSzPts val="1200"/>
              <a:buChar char="●"/>
            </a:pPr>
            <a:r>
              <a:rPr lang="en" dirty="0">
                <a:solidFill>
                  <a:srgbClr val="FFFFFF"/>
                </a:solidFill>
              </a:rPr>
              <a:t>Allowing “weak keys” to be used</a:t>
            </a:r>
            <a:endParaRPr dirty="0">
              <a:solidFill>
                <a:srgbClr val="FFFFFF"/>
              </a:solidFill>
            </a:endParaRPr>
          </a:p>
          <a:p>
            <a:pPr marL="457200" lvl="0" indent="-304800" algn="l" rtl="0">
              <a:lnSpc>
                <a:spcPct val="100000"/>
              </a:lnSpc>
              <a:spcBef>
                <a:spcPts val="1000"/>
              </a:spcBef>
              <a:spcAft>
                <a:spcPts val="0"/>
              </a:spcAft>
              <a:buClr>
                <a:srgbClr val="FFFFFF"/>
              </a:buClr>
              <a:buSzPts val="1200"/>
              <a:buChar char="●"/>
            </a:pPr>
            <a:r>
              <a:rPr lang="en" dirty="0">
                <a:solidFill>
                  <a:srgbClr val="FFFFFF"/>
                </a:solidFill>
              </a:rPr>
              <a:t>Key reuse</a:t>
            </a:r>
            <a:endParaRPr dirty="0">
              <a:solidFill>
                <a:srgbClr val="FFFFFF"/>
              </a:solidFill>
            </a:endParaRPr>
          </a:p>
          <a:p>
            <a:pPr marL="457200" lvl="0" indent="-304800" algn="l" rtl="0">
              <a:lnSpc>
                <a:spcPct val="100000"/>
              </a:lnSpc>
              <a:spcBef>
                <a:spcPts val="1000"/>
              </a:spcBef>
              <a:spcAft>
                <a:spcPts val="0"/>
              </a:spcAft>
              <a:buClr>
                <a:srgbClr val="FFFFFF"/>
              </a:buClr>
              <a:buSzPts val="1200"/>
              <a:buChar char="●"/>
            </a:pPr>
            <a:r>
              <a:rPr lang="en" dirty="0">
                <a:solidFill>
                  <a:srgbClr val="FFFFFF"/>
                </a:solidFill>
              </a:rPr>
              <a:t>Ensuring key is available when requested</a:t>
            </a:r>
            <a:endParaRPr dirty="0">
              <a:solidFill>
                <a:srgbClr val="FFFFFF"/>
              </a:solidFill>
            </a:endParaRPr>
          </a:p>
          <a:p>
            <a:pPr marL="457200" lvl="0" indent="-304800" algn="l" rtl="0">
              <a:lnSpc>
                <a:spcPct val="100000"/>
              </a:lnSpc>
              <a:spcBef>
                <a:spcPts val="1000"/>
              </a:spcBef>
              <a:spcAft>
                <a:spcPts val="0"/>
              </a:spcAft>
              <a:buClr>
                <a:srgbClr val="FFFFFF"/>
              </a:buClr>
              <a:buSzPts val="1200"/>
              <a:buChar char="●"/>
            </a:pPr>
            <a:r>
              <a:rPr lang="en" dirty="0">
                <a:solidFill>
                  <a:srgbClr val="FFFFFF"/>
                </a:solidFill>
              </a:rPr>
              <a:t>Insider threats or accidental key exposure</a:t>
            </a:r>
            <a:endParaRPr dirty="0">
              <a:solidFill>
                <a:srgbClr val="FFFFFF"/>
              </a:solidFill>
            </a:endParaRPr>
          </a:p>
          <a:p>
            <a:pPr marL="0" lvl="0" indent="0" algn="l" rtl="0">
              <a:lnSpc>
                <a:spcPct val="100000"/>
              </a:lnSpc>
              <a:spcBef>
                <a:spcPts val="1000"/>
              </a:spcBef>
              <a:spcAft>
                <a:spcPts val="1000"/>
              </a:spcAft>
              <a:buNone/>
            </a:pPr>
            <a:endParaRPr dirty="0"/>
          </a:p>
        </p:txBody>
      </p:sp>
      <p:sp>
        <p:nvSpPr>
          <p:cNvPr id="941" name="Google Shape;941;p138"/>
          <p:cNvSpPr txBox="1">
            <a:spLocks noGrp="1"/>
          </p:cNvSpPr>
          <p:nvPr>
            <p:ph type="title" idx="2"/>
          </p:nvPr>
        </p:nvSpPr>
        <p:spPr>
          <a:xfrm>
            <a:off x="311700" y="2981775"/>
            <a:ext cx="4044900" cy="11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6BBF4E"/>
                </a:solidFill>
              </a:rPr>
              <a:t>Poor Key Management</a:t>
            </a:r>
            <a:endParaRPr>
              <a:solidFill>
                <a:srgbClr val="6BBF4E"/>
              </a:solidFill>
            </a:endParaRPr>
          </a:p>
          <a:p>
            <a:pPr marL="0" lvl="0" indent="0" algn="l" rtl="0">
              <a:spcBef>
                <a:spcPts val="0"/>
              </a:spcBef>
              <a:spcAft>
                <a:spcPts val="0"/>
              </a:spcAft>
              <a:buNone/>
            </a:pPr>
            <a:endParaRPr>
              <a:solidFill>
                <a:srgbClr val="6BBF4E"/>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210"/>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JWT Example</a:t>
            </a:r>
            <a:endParaRPr/>
          </a:p>
        </p:txBody>
      </p:sp>
      <p:pic>
        <p:nvPicPr>
          <p:cNvPr id="1411" name="Google Shape;1411;p210"/>
          <p:cNvPicPr preferRelativeResize="0"/>
          <p:nvPr/>
        </p:nvPicPr>
        <p:blipFill>
          <a:blip r:embed="rId3">
            <a:alphaModFix/>
          </a:blip>
          <a:stretch>
            <a:fillRect/>
          </a:stretch>
        </p:blipFill>
        <p:spPr>
          <a:xfrm>
            <a:off x="1160600" y="1067400"/>
            <a:ext cx="6822812" cy="363997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211"/>
          <p:cNvSpPr txBox="1">
            <a:spLocks noGrp="1"/>
          </p:cNvSpPr>
          <p:nvPr>
            <p:ph type="title"/>
          </p:nvPr>
        </p:nvSpPr>
        <p:spPr>
          <a:xfrm>
            <a:off x="322850" y="470325"/>
            <a:ext cx="8079000" cy="7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JWT Issues</a:t>
            </a:r>
            <a:endParaRPr/>
          </a:p>
        </p:txBody>
      </p:sp>
      <p:sp>
        <p:nvSpPr>
          <p:cNvPr id="1417" name="Google Shape;1417;p211"/>
          <p:cNvSpPr txBox="1">
            <a:spLocks noGrp="1"/>
          </p:cNvSpPr>
          <p:nvPr>
            <p:ph type="subTitle" idx="1"/>
          </p:nvPr>
        </p:nvSpPr>
        <p:spPr>
          <a:xfrm>
            <a:off x="429300" y="1058650"/>
            <a:ext cx="8285400" cy="23184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Char char="●"/>
            </a:pPr>
            <a:r>
              <a:rPr lang="en"/>
              <a:t>Sensitive information in the claims</a:t>
            </a:r>
            <a:endParaRPr/>
          </a:p>
          <a:p>
            <a:pPr marL="457200" lvl="0" indent="-304800" algn="l" rtl="0">
              <a:lnSpc>
                <a:spcPct val="150000"/>
              </a:lnSpc>
              <a:spcBef>
                <a:spcPts val="0"/>
              </a:spcBef>
              <a:spcAft>
                <a:spcPts val="0"/>
              </a:spcAft>
              <a:buSzPts val="1200"/>
              <a:buChar char="●"/>
            </a:pPr>
            <a:r>
              <a:rPr lang="en"/>
              <a:t>Individual tokens cannot be easily revoked (until timeout defined by claim)</a:t>
            </a:r>
            <a:endParaRPr/>
          </a:p>
          <a:p>
            <a:pPr marL="914400" lvl="1" indent="-304800" algn="l" rtl="0">
              <a:lnSpc>
                <a:spcPct val="150000"/>
              </a:lnSpc>
              <a:spcBef>
                <a:spcPts val="0"/>
              </a:spcBef>
              <a:spcAft>
                <a:spcPts val="0"/>
              </a:spcAft>
              <a:buSzPts val="1200"/>
              <a:buChar char="○"/>
            </a:pPr>
            <a:r>
              <a:rPr lang="en"/>
              <a:t>By user or by service</a:t>
            </a:r>
            <a:endParaRPr/>
          </a:p>
          <a:p>
            <a:pPr marL="457200" lvl="0" indent="-304800" algn="l" rtl="0">
              <a:lnSpc>
                <a:spcPct val="150000"/>
              </a:lnSpc>
              <a:spcBef>
                <a:spcPts val="0"/>
              </a:spcBef>
              <a:spcAft>
                <a:spcPts val="0"/>
              </a:spcAft>
              <a:buSzPts val="1200"/>
              <a:buChar char="●"/>
            </a:pPr>
            <a:r>
              <a:rPr lang="en"/>
              <a:t>“Stale” values if the token is not regenerated when data is updated</a:t>
            </a:r>
            <a:endParaRPr/>
          </a:p>
          <a:p>
            <a:pPr marL="457200" lvl="0" indent="-304800" algn="l" rtl="0">
              <a:lnSpc>
                <a:spcPct val="150000"/>
              </a:lnSpc>
              <a:spcBef>
                <a:spcPts val="0"/>
              </a:spcBef>
              <a:spcAft>
                <a:spcPts val="0"/>
              </a:spcAft>
              <a:buSzPts val="1200"/>
              <a:buChar char="●"/>
            </a:pPr>
            <a:r>
              <a:rPr lang="en"/>
              <a:t>Intended to be stateless, using them as stateful is basically a glorified session token</a:t>
            </a:r>
            <a:endParaRPr/>
          </a:p>
          <a:p>
            <a:pPr marL="457200" lvl="0" indent="-304800" algn="l" rtl="0">
              <a:lnSpc>
                <a:spcPct val="150000"/>
              </a:lnSpc>
              <a:spcBef>
                <a:spcPts val="0"/>
              </a:spcBef>
              <a:spcAft>
                <a:spcPts val="0"/>
              </a:spcAft>
              <a:buSzPts val="1200"/>
              <a:buChar char="●"/>
            </a:pPr>
            <a:r>
              <a:rPr lang="en"/>
              <a:t>Using the </a:t>
            </a:r>
            <a:r>
              <a:rPr lang="en">
                <a:latin typeface="Source Code Pro"/>
                <a:ea typeface="Source Code Pro"/>
                <a:cs typeface="Source Code Pro"/>
                <a:sym typeface="Source Code Pro"/>
              </a:rPr>
              <a:t>None</a:t>
            </a:r>
            <a:r>
              <a:rPr lang="en"/>
              <a:t> algorithm</a:t>
            </a:r>
            <a:endParaRPr/>
          </a:p>
          <a:p>
            <a:pPr marL="457200" lvl="0" indent="-304800" algn="l" rtl="0">
              <a:lnSpc>
                <a:spcPct val="150000"/>
              </a:lnSpc>
              <a:spcBef>
                <a:spcPts val="0"/>
              </a:spcBef>
              <a:spcAft>
                <a:spcPts val="0"/>
              </a:spcAft>
              <a:buSzPts val="1200"/>
              <a:buChar char="●"/>
            </a:pPr>
            <a:r>
              <a:rPr lang="en"/>
              <a:t>Not verifying key length before signature generation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2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Learn More?</a:t>
            </a: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r>
              <a:rPr lang="en" sz="1200" b="0">
                <a:solidFill>
                  <a:schemeClr val="lt1"/>
                </a:solidFill>
              </a:rPr>
              <a:t>[REPLACE]</a:t>
            </a:r>
            <a:endParaRPr sz="1200" b="0">
              <a:solidFill>
                <a:schemeClr val="lt1"/>
              </a:solidFill>
            </a:endParaRPr>
          </a:p>
          <a:p>
            <a:pPr marL="457200" lvl="0" indent="-304800" algn="l" rtl="0">
              <a:spcBef>
                <a:spcPts val="0"/>
              </a:spcBef>
              <a:spcAft>
                <a:spcPts val="0"/>
              </a:spcAft>
              <a:buClr>
                <a:schemeClr val="lt1"/>
              </a:buClr>
              <a:buSzPts val="1200"/>
              <a:buChar char="●"/>
            </a:pPr>
            <a:endParaRPr sz="1200" b="0">
              <a:solidFill>
                <a:schemeClr val="lt1"/>
              </a:solidFill>
            </a:endParaRPr>
          </a:p>
        </p:txBody>
      </p:sp>
      <p:sp>
        <p:nvSpPr>
          <p:cNvPr id="1423" name="Google Shape;1423;p212"/>
          <p:cNvSpPr txBox="1">
            <a:spLocks noGrp="1"/>
          </p:cNvSpPr>
          <p:nvPr>
            <p:ph type="body" idx="1"/>
          </p:nvPr>
        </p:nvSpPr>
        <p:spPr>
          <a:xfrm>
            <a:off x="311700" y="1270675"/>
            <a:ext cx="8520600" cy="2855100"/>
          </a:xfrm>
          <a:prstGeom prst="rect">
            <a:avLst/>
          </a:prstGeom>
        </p:spPr>
        <p:txBody>
          <a:bodyPr spcFirstLastPara="1" wrap="square" lIns="91425" tIns="91425" rIns="91425" bIns="91425" anchor="t" anchorCtr="0">
            <a:noAutofit/>
          </a:bodyPr>
          <a:lstStyle/>
          <a:p>
            <a:pPr marL="457200" lvl="0" indent="-285750" algn="l" rtl="0">
              <a:lnSpc>
                <a:spcPct val="100000"/>
              </a:lnSpc>
              <a:spcBef>
                <a:spcPts val="0"/>
              </a:spcBef>
              <a:spcAft>
                <a:spcPts val="0"/>
              </a:spcAft>
              <a:buSzPts val="900"/>
              <a:buChar char="●"/>
            </a:pPr>
            <a:r>
              <a:rPr lang="en" sz="900" b="1"/>
              <a:t>Defense in Depth: </a:t>
            </a:r>
            <a:r>
              <a:rPr lang="en" sz="900" u="sng">
                <a:solidFill>
                  <a:srgbClr val="6BBF4E"/>
                </a:solidFill>
                <a:hlinkClick r:id="rId3"/>
              </a:rPr>
              <a:t>https://gist.github.com/maxvt/bb49a6c7243163b8120625fc8ae3f3cd</a:t>
            </a:r>
            <a:endParaRPr sz="900">
              <a:solidFill>
                <a:srgbClr val="6BBF4E"/>
              </a:solidFill>
            </a:endParaRPr>
          </a:p>
          <a:p>
            <a:pPr marL="457200" lvl="0" indent="-285750" algn="l" rtl="0">
              <a:lnSpc>
                <a:spcPct val="100000"/>
              </a:lnSpc>
              <a:spcBef>
                <a:spcPts val="1000"/>
              </a:spcBef>
              <a:spcAft>
                <a:spcPts val="0"/>
              </a:spcAft>
              <a:buSzPts val="900"/>
              <a:buChar char="●"/>
            </a:pPr>
            <a:r>
              <a:rPr lang="en" sz="900" b="1"/>
              <a:t>Developer’s Guide to Encryption: </a:t>
            </a:r>
            <a:r>
              <a:rPr lang="en" sz="900" u="sng">
                <a:solidFill>
                  <a:srgbClr val="6BBF4E"/>
                </a:solidFill>
                <a:hlinkClick r:id="rId4"/>
              </a:rPr>
              <a:t>https://crypto.stanford.edu/cs142/papers/web-session-management.pdf</a:t>
            </a:r>
            <a:endParaRPr sz="900"/>
          </a:p>
          <a:p>
            <a:pPr marL="457200" lvl="0" indent="-285750" algn="l" rtl="0">
              <a:lnSpc>
                <a:spcPct val="100000"/>
              </a:lnSpc>
              <a:spcBef>
                <a:spcPts val="1000"/>
              </a:spcBef>
              <a:spcAft>
                <a:spcPts val="0"/>
              </a:spcAft>
              <a:buSzPts val="900"/>
              <a:buChar char="●"/>
            </a:pPr>
            <a:r>
              <a:rPr lang="en" sz="900" b="1"/>
              <a:t>Broken Access Control: </a:t>
            </a:r>
            <a:r>
              <a:rPr lang="en" sz="900" u="sng">
                <a:solidFill>
                  <a:srgbClr val="6BBF4E"/>
                </a:solidFill>
                <a:hlinkClick r:id="rId5"/>
              </a:rPr>
              <a:t>https://www.owasp.org/index.php/Top_10-2017_A5-Broken_Access_Control</a:t>
            </a:r>
            <a:endParaRPr sz="900"/>
          </a:p>
          <a:p>
            <a:pPr marL="457200" lvl="0" indent="-285750" algn="l" rtl="0">
              <a:lnSpc>
                <a:spcPct val="100000"/>
              </a:lnSpc>
              <a:spcBef>
                <a:spcPts val="1000"/>
              </a:spcBef>
              <a:spcAft>
                <a:spcPts val="0"/>
              </a:spcAft>
              <a:buSzPts val="900"/>
              <a:buChar char="●"/>
            </a:pPr>
            <a:r>
              <a:rPr lang="en" sz="900" b="1"/>
              <a:t>Mobile Top 10 - Client Side Injection: </a:t>
            </a:r>
            <a:r>
              <a:rPr lang="en" sz="900" u="sng">
                <a:solidFill>
                  <a:srgbClr val="6BBF4E"/>
                </a:solidFill>
                <a:hlinkClick r:id="rId6"/>
              </a:rPr>
              <a:t>https://www.owasp.org/index.php/Mobile_Top_10_2012-M4_Client_Side_Injection</a:t>
            </a:r>
            <a:endParaRPr sz="900"/>
          </a:p>
          <a:p>
            <a:pPr marL="457200" lvl="0" indent="-285750" algn="l" rtl="0">
              <a:lnSpc>
                <a:spcPct val="100000"/>
              </a:lnSpc>
              <a:spcBef>
                <a:spcPts val="1000"/>
              </a:spcBef>
              <a:spcAft>
                <a:spcPts val="0"/>
              </a:spcAft>
              <a:buSzPts val="900"/>
              <a:buChar char="●"/>
            </a:pPr>
            <a:r>
              <a:rPr lang="en" sz="900" b="1"/>
              <a:t>HTTP Header Injection: </a:t>
            </a:r>
            <a:r>
              <a:rPr lang="en" sz="900" u="sng">
                <a:solidFill>
                  <a:srgbClr val="6BBF4E"/>
                </a:solidFill>
                <a:hlinkClick r:id="rId7"/>
              </a:rPr>
              <a:t>https://dzone.com/articles/crlf-injection-and-http-response-splitting-vulnera</a:t>
            </a:r>
            <a:endParaRPr sz="900"/>
          </a:p>
          <a:p>
            <a:pPr marL="457200" lvl="0" indent="-285750" algn="l" rtl="0">
              <a:lnSpc>
                <a:spcPct val="100000"/>
              </a:lnSpc>
              <a:spcBef>
                <a:spcPts val="1000"/>
              </a:spcBef>
              <a:spcAft>
                <a:spcPts val="0"/>
              </a:spcAft>
              <a:buSzPts val="900"/>
              <a:buChar char="●"/>
            </a:pPr>
            <a:r>
              <a:rPr lang="en" sz="900" b="1"/>
              <a:t>JSON injection:</a:t>
            </a:r>
            <a:r>
              <a:rPr lang="en" sz="900"/>
              <a:t> </a:t>
            </a:r>
            <a:r>
              <a:rPr lang="en" sz="900" u="sng">
                <a:solidFill>
                  <a:srgbClr val="6BBF4E"/>
                </a:solidFill>
                <a:hlinkClick r:id="rId8"/>
              </a:rPr>
              <a:t>https://blog.qualys.com/technology/2016/08/03/testing-ajax-applications-with-json-input-for-vulnerabilities-using-qualys-was</a:t>
            </a:r>
            <a:endParaRPr sz="900"/>
          </a:p>
          <a:p>
            <a:pPr marL="457200" lvl="0" indent="-285750" algn="l" rtl="0">
              <a:lnSpc>
                <a:spcPct val="100000"/>
              </a:lnSpc>
              <a:spcBef>
                <a:spcPts val="1000"/>
              </a:spcBef>
              <a:spcAft>
                <a:spcPts val="0"/>
              </a:spcAft>
              <a:buSzPts val="900"/>
              <a:buChar char="●"/>
            </a:pPr>
            <a:r>
              <a:rPr lang="en" sz="900" b="1"/>
              <a:t>Client-side reflected JSON injection:</a:t>
            </a:r>
            <a:r>
              <a:rPr lang="en" sz="900"/>
              <a:t> </a:t>
            </a:r>
            <a:r>
              <a:rPr lang="en" sz="900" u="sng">
                <a:solidFill>
                  <a:srgbClr val="6BBF4E"/>
                </a:solidFill>
                <a:hlinkClick r:id="rId9"/>
              </a:rPr>
              <a:t>https://portswigger.net/kb/issues/00200371_client-side-json-injection-reflected-dom-based</a:t>
            </a:r>
            <a:endParaRPr sz="900"/>
          </a:p>
          <a:p>
            <a:pPr marL="457200" lvl="0" indent="-285750" algn="l" rtl="0">
              <a:lnSpc>
                <a:spcPct val="100000"/>
              </a:lnSpc>
              <a:spcBef>
                <a:spcPts val="1000"/>
              </a:spcBef>
              <a:spcAft>
                <a:spcPts val="0"/>
              </a:spcAft>
              <a:buSzPts val="900"/>
              <a:buChar char="●"/>
            </a:pPr>
            <a:r>
              <a:rPr lang="en" sz="900" b="1"/>
              <a:t>OWASP Logging Cheatsheet:</a:t>
            </a:r>
            <a:r>
              <a:rPr lang="en" sz="900"/>
              <a:t> </a:t>
            </a:r>
            <a:r>
              <a:rPr lang="en" sz="900" u="sng">
                <a:solidFill>
                  <a:schemeClr val="hlink"/>
                </a:solidFill>
                <a:hlinkClick r:id="rId10"/>
              </a:rPr>
              <a:t>https://github.com/OWASP/CheatSheetSeries/blob/master/cheatsheets/Logging_Cheat_Sheet.md</a:t>
            </a:r>
            <a:endParaRPr sz="900"/>
          </a:p>
          <a:p>
            <a:pPr marL="457200" lvl="0" indent="-285750" algn="l" rtl="0">
              <a:lnSpc>
                <a:spcPct val="100000"/>
              </a:lnSpc>
              <a:spcBef>
                <a:spcPts val="1000"/>
              </a:spcBef>
              <a:spcAft>
                <a:spcPts val="0"/>
              </a:spcAft>
              <a:buSzPts val="900"/>
              <a:buChar char="●"/>
            </a:pPr>
            <a:r>
              <a:rPr lang="en" sz="900" b="1"/>
              <a:t>Security Logging Best Practices:</a:t>
            </a:r>
            <a:r>
              <a:rPr lang="en" sz="900"/>
              <a:t> </a:t>
            </a:r>
            <a:r>
              <a:rPr lang="en" sz="900" u="sng">
                <a:solidFill>
                  <a:srgbClr val="6BBF4E"/>
                </a:solidFill>
                <a:hlinkClick r:id="rId11"/>
              </a:rPr>
              <a:t>https://reciprocitylabs.com/audit-log-best-practices-for-information-security/</a:t>
            </a:r>
            <a:endParaRPr sz="900"/>
          </a:p>
          <a:p>
            <a:pPr marL="457200" lvl="0" indent="-285750" algn="l" rtl="0">
              <a:lnSpc>
                <a:spcPct val="100000"/>
              </a:lnSpc>
              <a:spcBef>
                <a:spcPts val="1000"/>
              </a:spcBef>
              <a:spcAft>
                <a:spcPts val="1000"/>
              </a:spcAft>
              <a:buSzPts val="900"/>
              <a:buChar char="●"/>
            </a:pPr>
            <a:r>
              <a:rPr lang="en" sz="900" b="1"/>
              <a:t>OWASP XXE Prevention Cheatsheet:</a:t>
            </a:r>
            <a:r>
              <a:rPr lang="en" sz="900"/>
              <a:t> </a:t>
            </a:r>
            <a:r>
              <a:rPr lang="en" sz="900" u="sng">
                <a:solidFill>
                  <a:schemeClr val="hlink"/>
                </a:solidFill>
                <a:hlinkClick r:id="rId12"/>
              </a:rPr>
              <a:t>https://cheatsheetseries.owasp.org/cheatsheets/XML_External_Entity_Prevention_Cheat_Sheet.html</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39"/>
          <p:cNvSpPr txBox="1">
            <a:spLocks noGrp="1"/>
          </p:cNvSpPr>
          <p:nvPr>
            <p:ph type="title"/>
          </p:nvPr>
        </p:nvSpPr>
        <p:spPr>
          <a:xfrm>
            <a:off x="311700" y="892275"/>
            <a:ext cx="4044900" cy="208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Crypto Issue #3</a:t>
            </a:r>
            <a:endParaRPr/>
          </a:p>
        </p:txBody>
      </p:sp>
      <p:sp>
        <p:nvSpPr>
          <p:cNvPr id="947" name="Google Shape;947;p139"/>
          <p:cNvSpPr txBox="1">
            <a:spLocks noGrp="1"/>
          </p:cNvSpPr>
          <p:nvPr>
            <p:ph type="body" idx="1"/>
          </p:nvPr>
        </p:nvSpPr>
        <p:spPr>
          <a:xfrm>
            <a:off x="4565400" y="1152475"/>
            <a:ext cx="4359900" cy="3416400"/>
          </a:xfrm>
          <a:prstGeom prst="rect">
            <a:avLst/>
          </a:prstGeom>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Clr>
                <a:srgbClr val="FFFFFF"/>
              </a:buClr>
              <a:buSzPts val="1200"/>
              <a:buChar char="●"/>
            </a:pPr>
            <a:r>
              <a:rPr lang="en">
                <a:solidFill>
                  <a:srgbClr val="FFFFFF"/>
                </a:solidFill>
              </a:rPr>
              <a:t>Using encryption to protect data living on non-encrypted, third-party systems (think S3)</a:t>
            </a:r>
            <a:endParaRPr>
              <a:solidFill>
                <a:srgbClr val="FFFFFF"/>
              </a:solidFill>
            </a:endParaRPr>
          </a:p>
          <a:p>
            <a:pPr marL="457200" lvl="0" indent="-304800" algn="l" rtl="0">
              <a:lnSpc>
                <a:spcPct val="100000"/>
              </a:lnSpc>
              <a:spcBef>
                <a:spcPts val="1000"/>
              </a:spcBef>
              <a:spcAft>
                <a:spcPts val="0"/>
              </a:spcAft>
              <a:buClr>
                <a:srgbClr val="FFFFFF"/>
              </a:buClr>
              <a:buSzPts val="1200"/>
              <a:buChar char="●"/>
            </a:pPr>
            <a:r>
              <a:rPr lang="en">
                <a:solidFill>
                  <a:srgbClr val="FFFFFF"/>
                </a:solidFill>
              </a:rPr>
              <a:t>Relying on third-party to protect data correctly</a:t>
            </a:r>
            <a:endParaRPr>
              <a:solidFill>
                <a:srgbClr val="FFFFFF"/>
              </a:solidFill>
            </a:endParaRPr>
          </a:p>
          <a:p>
            <a:pPr marL="914400" lvl="1" indent="-304800" algn="l" rtl="0">
              <a:lnSpc>
                <a:spcPct val="100000"/>
              </a:lnSpc>
              <a:spcBef>
                <a:spcPts val="0"/>
              </a:spcBef>
              <a:spcAft>
                <a:spcPts val="0"/>
              </a:spcAft>
              <a:buClr>
                <a:srgbClr val="FFFFFF"/>
              </a:buClr>
              <a:buSzPts val="1200"/>
              <a:buChar char="○"/>
            </a:pPr>
            <a:r>
              <a:rPr lang="en">
                <a:solidFill>
                  <a:srgbClr val="FFFFFF"/>
                </a:solidFill>
              </a:rPr>
              <a:t>Be sure to confirm their standards and policies</a:t>
            </a:r>
            <a:endParaRPr>
              <a:solidFill>
                <a:srgbClr val="FFFFFF"/>
              </a:solidFill>
            </a:endParaRPr>
          </a:p>
          <a:p>
            <a:pPr marL="457200" lvl="0" indent="-304800" algn="l" rtl="0">
              <a:lnSpc>
                <a:spcPct val="100000"/>
              </a:lnSpc>
              <a:spcBef>
                <a:spcPts val="1000"/>
              </a:spcBef>
              <a:spcAft>
                <a:spcPts val="0"/>
              </a:spcAft>
              <a:buClr>
                <a:srgbClr val="FFFFFF"/>
              </a:buClr>
              <a:buSzPts val="1200"/>
              <a:buChar char="●"/>
            </a:pPr>
            <a:r>
              <a:rPr lang="en">
                <a:solidFill>
                  <a:srgbClr val="FFFFFF"/>
                </a:solidFill>
              </a:rPr>
              <a:t>Hardware security module (HSM) for key storage</a:t>
            </a:r>
            <a:endParaRPr>
              <a:solidFill>
                <a:srgbClr val="FFFFFF"/>
              </a:solidFill>
            </a:endParaRPr>
          </a:p>
          <a:p>
            <a:pPr marL="914400" lvl="1" indent="-304800" algn="l" rtl="0">
              <a:lnSpc>
                <a:spcPct val="100000"/>
              </a:lnSpc>
              <a:spcBef>
                <a:spcPts val="0"/>
              </a:spcBef>
              <a:spcAft>
                <a:spcPts val="0"/>
              </a:spcAft>
              <a:buClr>
                <a:srgbClr val="FFFFFF"/>
              </a:buClr>
              <a:buSzPts val="1200"/>
              <a:buChar char="○"/>
            </a:pPr>
            <a:r>
              <a:rPr lang="en">
                <a:solidFill>
                  <a:srgbClr val="FFFFFF"/>
                </a:solidFill>
              </a:rPr>
              <a:t>For example, Amazon offers HSM as a service - CloudHSM</a:t>
            </a:r>
            <a:endParaRPr>
              <a:solidFill>
                <a:srgbClr val="FFFFFF"/>
              </a:solidFill>
            </a:endParaRPr>
          </a:p>
          <a:p>
            <a:pPr marL="0" lvl="0" indent="0" algn="l" rtl="0">
              <a:spcBef>
                <a:spcPts val="0"/>
              </a:spcBef>
              <a:spcAft>
                <a:spcPts val="1600"/>
              </a:spcAft>
              <a:buNone/>
            </a:pPr>
            <a:endParaRPr>
              <a:solidFill>
                <a:srgbClr val="FFFFFF"/>
              </a:solidFill>
            </a:endParaRPr>
          </a:p>
        </p:txBody>
      </p:sp>
      <p:sp>
        <p:nvSpPr>
          <p:cNvPr id="948" name="Google Shape;948;p139"/>
          <p:cNvSpPr txBox="1">
            <a:spLocks noGrp="1"/>
          </p:cNvSpPr>
          <p:nvPr>
            <p:ph type="title" idx="2"/>
          </p:nvPr>
        </p:nvSpPr>
        <p:spPr>
          <a:xfrm>
            <a:off x="311700" y="2981775"/>
            <a:ext cx="4044900" cy="11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Third-Party Protection</a:t>
            </a:r>
            <a:endParaRPr/>
          </a:p>
        </p:txBody>
      </p:sp>
    </p:spTree>
  </p:cSld>
  <p:clrMapOvr>
    <a:masterClrMapping/>
  </p:clrMapOvr>
</p:sld>
</file>

<file path=ppt/theme/theme1.xml><?xml version="1.0" encoding="utf-8"?>
<a:theme xmlns:a="http://schemas.openxmlformats.org/drawingml/2006/main" name="Duo Presentation Deck New Bra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uo Presentation Deck New Bra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4253</Words>
  <Application>Microsoft Macintosh PowerPoint</Application>
  <PresentationFormat>On-screen Show (16:9)</PresentationFormat>
  <Paragraphs>593</Paragraphs>
  <Slides>82</Slides>
  <Notes>82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82</vt:i4>
      </vt:variant>
    </vt:vector>
  </HeadingPairs>
  <TitlesOfParts>
    <vt:vector size="88" baseType="lpstr">
      <vt:lpstr>Helvetica Neue</vt:lpstr>
      <vt:lpstr>Source Code Pro</vt:lpstr>
      <vt:lpstr>Arial</vt:lpstr>
      <vt:lpstr>Courier New</vt:lpstr>
      <vt:lpstr>Duo Presentation Deck New Brand</vt:lpstr>
      <vt:lpstr>Duo Presentation Deck New Brand</vt:lpstr>
      <vt:lpstr>How to BEST Use This Material...</vt:lpstr>
      <vt:lpstr>Available Lab Resources</vt:lpstr>
      <vt:lpstr>Additional Training Tips</vt:lpstr>
      <vt:lpstr>Advanced  Application Security</vt:lpstr>
      <vt:lpstr>Cryptography</vt:lpstr>
      <vt:lpstr>Cryptography Can Be Difficult</vt:lpstr>
      <vt:lpstr>Crypto Issue #1</vt:lpstr>
      <vt:lpstr>Crypto Issue #2</vt:lpstr>
      <vt:lpstr>Crypto Issue #3</vt:lpstr>
      <vt:lpstr>Cryptography Tips for Developers</vt:lpstr>
      <vt:lpstr>Content Security Policies</vt:lpstr>
      <vt:lpstr>What are Content Security Policies?</vt:lpstr>
      <vt:lpstr>What are Content Security Policies?</vt:lpstr>
      <vt:lpstr>Content Security Policy Examples</vt:lpstr>
      <vt:lpstr>Content Security Policy Examples</vt:lpstr>
      <vt:lpstr>Content Security Policy Features</vt:lpstr>
      <vt:lpstr>Content Security Policy Tips</vt:lpstr>
      <vt:lpstr>Client-Side Injection</vt:lpstr>
      <vt:lpstr>What is Client-Side Injection?</vt:lpstr>
      <vt:lpstr>Client-Side Injection Example: Javascript</vt:lpstr>
      <vt:lpstr>Client-Side Injection Example: CSS</vt:lpstr>
      <vt:lpstr>Client-Side Injection Example: Redirect</vt:lpstr>
      <vt:lpstr>Client-Side Injection Example: Cookies</vt:lpstr>
      <vt:lpstr>Mitigations</vt:lpstr>
      <vt:lpstr>Broken Authentication Controls</vt:lpstr>
      <vt:lpstr>PowerPoint Presentation</vt:lpstr>
      <vt:lpstr>What are authentication controls?</vt:lpstr>
      <vt:lpstr>Planning</vt:lpstr>
      <vt:lpstr>Common Flaws: Technology</vt:lpstr>
      <vt:lpstr>Common Flaws:  Human</vt:lpstr>
      <vt:lpstr>Authentication Control Testing</vt:lpstr>
      <vt:lpstr>Authentication Control Testing</vt:lpstr>
      <vt:lpstr>Broken Authorization Controls</vt:lpstr>
      <vt:lpstr>Broken Authorization Controls</vt:lpstr>
      <vt:lpstr>What are Authorization Controls?</vt:lpstr>
      <vt:lpstr>Common Flaws: Technology</vt:lpstr>
      <vt:lpstr>Common Flaws: Technology</vt:lpstr>
      <vt:lpstr>XML External Entity Injection (XXE)</vt:lpstr>
      <vt:lpstr>What is XML External Entity Injection?</vt:lpstr>
      <vt:lpstr>How does XXE happen?</vt:lpstr>
      <vt:lpstr>XXE Example #1: Billion Laughs</vt:lpstr>
      <vt:lpstr>XXE Example #2: File Injection</vt:lpstr>
      <vt:lpstr>XXE Example #3: Code Execution</vt:lpstr>
      <vt:lpstr>Mitigation</vt:lpstr>
      <vt:lpstr>Lack of Sufficient Logging &amp; Monitoring </vt:lpstr>
      <vt:lpstr>PowerPoint Presentation</vt:lpstr>
      <vt:lpstr>Lack of Sufficient Logging &amp; Monitoring</vt:lpstr>
      <vt:lpstr>Security Logging Issues</vt:lpstr>
      <vt:lpstr>Security Logging Recommendations</vt:lpstr>
      <vt:lpstr>Security Logging Recommendations</vt:lpstr>
      <vt:lpstr>Using Vulnerable Components </vt:lpstr>
      <vt:lpstr>What are Vulnerable Dependencies?</vt:lpstr>
      <vt:lpstr>Why is this  so important?</vt:lpstr>
      <vt:lpstr>A Flavor for Every Language</vt:lpstr>
      <vt:lpstr>What are the risks?</vt:lpstr>
      <vt:lpstr>What are the risks?</vt:lpstr>
      <vt:lpstr>Breach Examples by Vulnerable Components</vt:lpstr>
      <vt:lpstr>Path to Upgrade</vt:lpstr>
      <vt:lpstr>Mitigations</vt:lpstr>
      <vt:lpstr>HTTP Header Injection</vt:lpstr>
      <vt:lpstr>What is HTTP Header Injection?</vt:lpstr>
      <vt:lpstr>HTTP Header Injection Example</vt:lpstr>
      <vt:lpstr>HTTP Header Injection Example</vt:lpstr>
      <vt:lpstr>Impactful Headers</vt:lpstr>
      <vt:lpstr>Mitigations</vt:lpstr>
      <vt:lpstr>JSON Injection</vt:lpstr>
      <vt:lpstr>What is JSON Injection?</vt:lpstr>
      <vt:lpstr>What does JSON Injection look like?</vt:lpstr>
      <vt:lpstr>What does JSON Injection look like?</vt:lpstr>
      <vt:lpstr>What could cause this?</vt:lpstr>
      <vt:lpstr>Mitigations</vt:lpstr>
      <vt:lpstr>Replay Attacks</vt:lpstr>
      <vt:lpstr>What are Replay Attacks?</vt:lpstr>
      <vt:lpstr>Why do they work?</vt:lpstr>
      <vt:lpstr>How to prevent the attack</vt:lpstr>
      <vt:lpstr>Secure JSON Web Tokens</vt:lpstr>
      <vt:lpstr>JSON Web Tokens (JWT)</vt:lpstr>
      <vt:lpstr>Building JWT</vt:lpstr>
      <vt:lpstr>JWT Claims</vt:lpstr>
      <vt:lpstr>JWT Example</vt:lpstr>
      <vt:lpstr>Common JWT Issues</vt:lpstr>
      <vt:lpstr>Want to Learn More?[REPLACE] [REPLACE] [REPLACE] [REPLACE] [REPLACE] [REPLACE] [REPLACE] [REPLACE] [REPLACE] [REPLACE] [REPLACE] [REPLACE] [REPLACE] [REPLACE]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BEST Use This Material...</dc:title>
  <cp:lastModifiedBy>Mark Stanislav</cp:lastModifiedBy>
  <cp:revision>1</cp:revision>
  <dcterms:modified xsi:type="dcterms:W3CDTF">2019-10-22T17:09:31Z</dcterms:modified>
</cp:coreProperties>
</file>